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1.bin" ContentType="audio/unknown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3" r:id="rId15"/>
    <p:sldId id="274" r:id="rId16"/>
    <p:sldId id="292" r:id="rId17"/>
    <p:sldId id="275" r:id="rId18"/>
    <p:sldId id="272" r:id="rId19"/>
    <p:sldId id="276" r:id="rId20"/>
    <p:sldId id="271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8BB79-D7CD-A344-8F02-BF8CA49CABC6}" type="datetimeFigureOut">
              <a:rPr lang="en-US" smtClean="0"/>
              <a:t>6/7/16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8CF93C-1447-AA45-A9A3-428A060EB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032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38FFF-3130-1140-8E60-64CA21BA52E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5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AA2B-088C-DB4D-BC67-D909CDEA120B}" type="datetimeFigureOut">
              <a:rPr lang="en-US" smtClean="0"/>
              <a:t>6/7/16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D8FA-0540-9B44-86CE-926D3C054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3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AA2B-088C-DB4D-BC67-D909CDEA120B}" type="datetimeFigureOut">
              <a:rPr lang="en-US" smtClean="0"/>
              <a:t>6/7/16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D8FA-0540-9B44-86CE-926D3C054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4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AA2B-088C-DB4D-BC67-D909CDEA120B}" type="datetimeFigureOut">
              <a:rPr lang="en-US" smtClean="0"/>
              <a:t>6/7/16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D8FA-0540-9B44-86CE-926D3C054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8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AA2B-088C-DB4D-BC67-D909CDEA120B}" type="datetimeFigureOut">
              <a:rPr lang="en-US" smtClean="0"/>
              <a:t>6/7/16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D8FA-0540-9B44-86CE-926D3C054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68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AA2B-088C-DB4D-BC67-D909CDEA120B}" type="datetimeFigureOut">
              <a:rPr lang="en-US" smtClean="0"/>
              <a:t>6/7/16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D8FA-0540-9B44-86CE-926D3C054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2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AA2B-088C-DB4D-BC67-D909CDEA120B}" type="datetimeFigureOut">
              <a:rPr lang="en-US" smtClean="0"/>
              <a:t>6/7/16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D8FA-0540-9B44-86CE-926D3C054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AA2B-088C-DB4D-BC67-D909CDEA120B}" type="datetimeFigureOut">
              <a:rPr lang="en-US" smtClean="0"/>
              <a:t>6/7/16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D8FA-0540-9B44-86CE-926D3C054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26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AA2B-088C-DB4D-BC67-D909CDEA120B}" type="datetimeFigureOut">
              <a:rPr lang="en-US" smtClean="0"/>
              <a:t>6/7/16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D8FA-0540-9B44-86CE-926D3C054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84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AA2B-088C-DB4D-BC67-D909CDEA120B}" type="datetimeFigureOut">
              <a:rPr lang="en-US" smtClean="0"/>
              <a:t>6/7/16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D8FA-0540-9B44-86CE-926D3C054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26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AA2B-088C-DB4D-BC67-D909CDEA120B}" type="datetimeFigureOut">
              <a:rPr lang="en-US" smtClean="0"/>
              <a:t>6/7/16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D8FA-0540-9B44-86CE-926D3C054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2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AA2B-088C-DB4D-BC67-D909CDEA120B}" type="datetimeFigureOut">
              <a:rPr lang="en-US" smtClean="0"/>
              <a:t>6/7/16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D8FA-0540-9B44-86CE-926D3C054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644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6AA2B-088C-DB4D-BC67-D909CDEA120B}" type="datetimeFigureOut">
              <a:rPr lang="en-US" smtClean="0"/>
              <a:t>6/7/16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7D8FA-0540-9B44-86CE-926D3C054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9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4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9.xml"/><Relationship Id="rId20" Type="http://schemas.openxmlformats.org/officeDocument/2006/relationships/slide" Target="slide11.xml"/><Relationship Id="rId21" Type="http://schemas.openxmlformats.org/officeDocument/2006/relationships/slide" Target="slide16.xml"/><Relationship Id="rId22" Type="http://schemas.openxmlformats.org/officeDocument/2006/relationships/slide" Target="slide23.xml"/><Relationship Id="rId23" Type="http://schemas.openxmlformats.org/officeDocument/2006/relationships/slide" Target="slide27.xml"/><Relationship Id="rId24" Type="http://schemas.openxmlformats.org/officeDocument/2006/relationships/slide" Target="slide32.xml"/><Relationship Id="rId25" Type="http://schemas.openxmlformats.org/officeDocument/2006/relationships/slide" Target="slide7.xml"/><Relationship Id="rId26" Type="http://schemas.openxmlformats.org/officeDocument/2006/relationships/slide" Target="slide12.xml"/><Relationship Id="rId27" Type="http://schemas.openxmlformats.org/officeDocument/2006/relationships/slide" Target="slide18.xml"/><Relationship Id="rId28" Type="http://schemas.openxmlformats.org/officeDocument/2006/relationships/slide" Target="slide24.xml"/><Relationship Id="rId29" Type="http://schemas.openxmlformats.org/officeDocument/2006/relationships/slide" Target="slide28.xml"/><Relationship Id="rId30" Type="http://schemas.openxmlformats.org/officeDocument/2006/relationships/slide" Target="slide33.xml"/><Relationship Id="rId10" Type="http://schemas.openxmlformats.org/officeDocument/2006/relationships/slide" Target="slide34.xml"/><Relationship Id="rId11" Type="http://schemas.openxmlformats.org/officeDocument/2006/relationships/slide" Target="slide20.xml"/><Relationship Id="rId12" Type="http://schemas.openxmlformats.org/officeDocument/2006/relationships/slide" Target="slide25.xml"/><Relationship Id="rId13" Type="http://schemas.openxmlformats.org/officeDocument/2006/relationships/slide" Target="slide30.xml"/><Relationship Id="rId14" Type="http://schemas.openxmlformats.org/officeDocument/2006/relationships/slide" Target="slide5.xml"/><Relationship Id="rId15" Type="http://schemas.openxmlformats.org/officeDocument/2006/relationships/slide" Target="slide10.xml"/><Relationship Id="rId16" Type="http://schemas.openxmlformats.org/officeDocument/2006/relationships/slide" Target="slide15.xml"/><Relationship Id="rId17" Type="http://schemas.openxmlformats.org/officeDocument/2006/relationships/slide" Target="slide22.xml"/><Relationship Id="rId18" Type="http://schemas.openxmlformats.org/officeDocument/2006/relationships/slide" Target="slide31.xml"/><Relationship Id="rId19" Type="http://schemas.openxmlformats.org/officeDocument/2006/relationships/slide" Target="slide6.xml"/><Relationship Id="rId1" Type="http://schemas.openxmlformats.org/officeDocument/2006/relationships/slideLayout" Target="../slideLayouts/slideLayout1.xml"/><Relationship Id="rId2" Type="http://schemas.openxmlformats.org/officeDocument/2006/relationships/slide" Target="slide3.xml"/><Relationship Id="rId3" Type="http://schemas.openxmlformats.org/officeDocument/2006/relationships/slide" Target="slide8.xml"/><Relationship Id="rId4" Type="http://schemas.openxmlformats.org/officeDocument/2006/relationships/slide" Target="slide13.xml"/><Relationship Id="rId5" Type="http://schemas.openxmlformats.org/officeDocument/2006/relationships/slide" Target="slide19.xml"/><Relationship Id="rId6" Type="http://schemas.openxmlformats.org/officeDocument/2006/relationships/slide" Target="slide26.xml"/><Relationship Id="rId7" Type="http://schemas.openxmlformats.org/officeDocument/2006/relationships/slide" Target="slide29.xml"/><Relationship Id="rId8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hyperlink" Target="https://www.youtube.com/watch?v=W6DFP-pLaUs" TargetMode="External"/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3.xml"/><Relationship Id="rId3" Type="http://schemas.openxmlformats.org/officeDocument/2006/relationships/image" Target="../media/image1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905" y="1766838"/>
            <a:ext cx="62586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2"/>
                </a:solidFill>
              </a:rPr>
              <a:t>El hidalgo de la Mancha: </a:t>
            </a:r>
            <a:r>
              <a:rPr lang="en-US" sz="4800" dirty="0" err="1" smtClean="0">
                <a:solidFill>
                  <a:schemeClr val="bg2"/>
                </a:solidFill>
              </a:rPr>
              <a:t>Capítulos</a:t>
            </a:r>
            <a:r>
              <a:rPr lang="en-US" sz="4800" dirty="0" smtClean="0">
                <a:solidFill>
                  <a:schemeClr val="bg2"/>
                </a:solidFill>
              </a:rPr>
              <a:t> 20-25</a:t>
            </a:r>
            <a:endParaRPr lang="en-US" sz="4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12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8772" y="4261864"/>
            <a:ext cx="65708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Apple Chancery"/>
                <a:cs typeface="Apple Chancery"/>
              </a:rPr>
              <a:t>Son </a:t>
            </a:r>
            <a:r>
              <a:rPr lang="en-US" sz="5400" dirty="0" err="1" smtClean="0">
                <a:latin typeface="Apple Chancery"/>
                <a:cs typeface="Apple Chancery"/>
              </a:rPr>
              <a:t>monstruos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725" y="658377"/>
            <a:ext cx="84714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Qué</a:t>
            </a:r>
            <a:r>
              <a:rPr lang="en-US" sz="6600" dirty="0" smtClean="0"/>
              <a:t> </a:t>
            </a:r>
            <a:r>
              <a:rPr lang="en-US" sz="6600" dirty="0" err="1" smtClean="0"/>
              <a:t>interpretación</a:t>
            </a:r>
            <a:r>
              <a:rPr lang="en-US" sz="6600" dirty="0" smtClean="0"/>
              <a:t> </a:t>
            </a:r>
            <a:r>
              <a:rPr lang="en-US" sz="6600" dirty="0" err="1" smtClean="0"/>
              <a:t>tiene</a:t>
            </a:r>
            <a:r>
              <a:rPr lang="en-US" sz="6600" dirty="0" smtClean="0"/>
              <a:t> DQ de los  </a:t>
            </a:r>
            <a:r>
              <a:rPr lang="en-US" sz="6600" dirty="0" err="1" smtClean="0"/>
              <a:t>molineros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48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33694"/>
            <a:ext cx="9144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Qué</a:t>
            </a:r>
            <a:r>
              <a:rPr lang="en-US" sz="6600" dirty="0" smtClean="0"/>
              <a:t> </a:t>
            </a:r>
            <a:r>
              <a:rPr lang="en-US" sz="6600" dirty="0" err="1" smtClean="0"/>
              <a:t>hicieron</a:t>
            </a:r>
            <a:r>
              <a:rPr lang="en-US" sz="6600" dirty="0" smtClean="0"/>
              <a:t> los </a:t>
            </a:r>
            <a:r>
              <a:rPr lang="en-US" sz="6600" dirty="0" err="1" smtClean="0"/>
              <a:t>pescadores</a:t>
            </a:r>
            <a:r>
              <a:rPr lang="en-US" sz="6600" dirty="0" smtClean="0"/>
              <a:t> al </a:t>
            </a:r>
            <a:r>
              <a:rPr lang="en-US" sz="6600" dirty="0" err="1" smtClean="0"/>
              <a:t>ver</a:t>
            </a:r>
            <a:r>
              <a:rPr lang="en-US" sz="6600" dirty="0" smtClean="0"/>
              <a:t> el </a:t>
            </a:r>
            <a:r>
              <a:rPr lang="en-US" sz="6600" dirty="0" err="1" smtClean="0"/>
              <a:t>barco</a:t>
            </a:r>
            <a:r>
              <a:rPr lang="en-US" sz="6600" dirty="0" smtClean="0"/>
              <a:t> </a:t>
            </a:r>
            <a:r>
              <a:rPr lang="en-US" sz="6600" dirty="0" err="1" smtClean="0"/>
              <a:t>destruído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3363635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62185" y="3299516"/>
            <a:ext cx="716816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Apple Chancery"/>
                <a:cs typeface="Apple Chancery"/>
              </a:rPr>
              <a:t>Atacaron</a:t>
            </a:r>
            <a:r>
              <a:rPr lang="en-US" sz="5400" dirty="0" smtClean="0">
                <a:latin typeface="Apple Chancery"/>
                <a:cs typeface="Apple Chancery"/>
              </a:rPr>
              <a:t> a Sancho le </a:t>
            </a:r>
            <a:r>
              <a:rPr lang="en-US" sz="5400" dirty="0" err="1" smtClean="0">
                <a:latin typeface="Apple Chancery"/>
                <a:cs typeface="Apple Chancery"/>
              </a:rPr>
              <a:t>pidieron</a:t>
            </a:r>
            <a:r>
              <a:rPr lang="en-US" sz="5400" dirty="0" smtClean="0">
                <a:latin typeface="Apple Chancery"/>
                <a:cs typeface="Apple Chancery"/>
              </a:rPr>
              <a:t> a DQ </a:t>
            </a:r>
            <a:r>
              <a:rPr lang="en-US" sz="5400" dirty="0" err="1" smtClean="0">
                <a:latin typeface="Apple Chancery"/>
                <a:cs typeface="Apple Chancery"/>
              </a:rPr>
              <a:t>que</a:t>
            </a:r>
            <a:r>
              <a:rPr lang="en-US" sz="5400" dirty="0" smtClean="0">
                <a:latin typeface="Apple Chancery"/>
                <a:cs typeface="Apple Chancery"/>
              </a:rPr>
              <a:t> les </a:t>
            </a:r>
            <a:r>
              <a:rPr lang="en-US" sz="5400" dirty="0" err="1" smtClean="0">
                <a:latin typeface="Apple Chancery"/>
                <a:cs typeface="Apple Chancery"/>
              </a:rPr>
              <a:t>pagara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por</a:t>
            </a:r>
            <a:r>
              <a:rPr lang="en-US" sz="5400" dirty="0" smtClean="0">
                <a:latin typeface="Apple Chancery"/>
                <a:cs typeface="Apple Chancery"/>
              </a:rPr>
              <a:t> la </a:t>
            </a:r>
            <a:r>
              <a:rPr lang="en-US" sz="5400" dirty="0" err="1" smtClean="0">
                <a:latin typeface="Apple Chancery"/>
                <a:cs typeface="Apple Chancery"/>
              </a:rPr>
              <a:t>destrucción</a:t>
            </a:r>
            <a:r>
              <a:rPr lang="en-US" sz="5400" dirty="0" smtClean="0">
                <a:latin typeface="Apple Chancery"/>
                <a:cs typeface="Apple Chancery"/>
              </a:rPr>
              <a:t> del </a:t>
            </a:r>
            <a:r>
              <a:rPr lang="en-US" sz="5400" dirty="0" err="1" smtClean="0">
                <a:latin typeface="Apple Chancery"/>
                <a:cs typeface="Apple Chancery"/>
              </a:rPr>
              <a:t>barco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69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140" y="-49367"/>
            <a:ext cx="88557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Qué</a:t>
            </a:r>
            <a:r>
              <a:rPr lang="en-US" sz="6600" dirty="0" smtClean="0"/>
              <a:t> </a:t>
            </a:r>
            <a:r>
              <a:rPr lang="en-US" sz="6600" dirty="0" err="1" smtClean="0"/>
              <a:t>interpretación</a:t>
            </a:r>
            <a:r>
              <a:rPr lang="en-US" sz="6600" dirty="0" smtClean="0"/>
              <a:t> </a:t>
            </a:r>
            <a:r>
              <a:rPr lang="en-US" sz="6600" dirty="0" err="1" smtClean="0"/>
              <a:t>tiene</a:t>
            </a:r>
            <a:r>
              <a:rPr lang="en-US" sz="6600" dirty="0" smtClean="0"/>
              <a:t> DQ del </a:t>
            </a:r>
            <a:r>
              <a:rPr lang="en-US" sz="6600" dirty="0" err="1" smtClean="0"/>
              <a:t>barco</a:t>
            </a:r>
            <a:r>
              <a:rPr lang="en-US" sz="6600" dirty="0" smtClean="0"/>
              <a:t> y de la </a:t>
            </a:r>
            <a:r>
              <a:rPr lang="en-US" sz="6600" dirty="0" err="1" smtClean="0"/>
              <a:t>aventura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sp>
        <p:nvSpPr>
          <p:cNvPr id="5" name="TextBox 4"/>
          <p:cNvSpPr txBox="1"/>
          <p:nvPr/>
        </p:nvSpPr>
        <p:spPr>
          <a:xfrm>
            <a:off x="1654616" y="3151441"/>
            <a:ext cx="73222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Apple Chancery"/>
                <a:cs typeface="Apple Chancery"/>
              </a:rPr>
              <a:t>Piensa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que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es</a:t>
            </a:r>
            <a:r>
              <a:rPr lang="en-US" sz="4400" dirty="0" smtClean="0">
                <a:latin typeface="Apple Chancery"/>
                <a:cs typeface="Apple Chancery"/>
              </a:rPr>
              <a:t> un </a:t>
            </a:r>
            <a:r>
              <a:rPr lang="en-US" sz="4400" dirty="0" err="1" smtClean="0">
                <a:latin typeface="Apple Chancery"/>
                <a:cs typeface="Apple Chancery"/>
              </a:rPr>
              <a:t>barco</a:t>
            </a:r>
            <a:r>
              <a:rPr lang="en-US" sz="4400" dirty="0" smtClean="0">
                <a:latin typeface="Apple Chancery"/>
                <a:cs typeface="Apple Chancery"/>
              </a:rPr>
              <a:t> de </a:t>
            </a:r>
            <a:r>
              <a:rPr lang="en-US" sz="4400" dirty="0" err="1" smtClean="0">
                <a:latin typeface="Apple Chancery"/>
                <a:cs typeface="Apple Chancery"/>
              </a:rPr>
              <a:t>encantadores</a:t>
            </a:r>
            <a:r>
              <a:rPr lang="en-US" sz="4400" dirty="0" smtClean="0">
                <a:latin typeface="Apple Chancery"/>
                <a:cs typeface="Apple Chancery"/>
              </a:rPr>
              <a:t> y </a:t>
            </a:r>
            <a:r>
              <a:rPr lang="en-US" sz="4400" dirty="0" err="1" smtClean="0">
                <a:latin typeface="Apple Chancery"/>
                <a:cs typeface="Apple Chancery"/>
              </a:rPr>
              <a:t>que</a:t>
            </a:r>
            <a:r>
              <a:rPr lang="en-US" sz="4400" dirty="0" smtClean="0">
                <a:latin typeface="Apple Chancery"/>
                <a:cs typeface="Apple Chancery"/>
              </a:rPr>
              <a:t> un </a:t>
            </a:r>
            <a:r>
              <a:rPr lang="en-US" sz="4400" dirty="0" err="1" smtClean="0">
                <a:latin typeface="Apple Chancery"/>
                <a:cs typeface="Apple Chancery"/>
              </a:rPr>
              <a:t>encantador</a:t>
            </a:r>
            <a:r>
              <a:rPr lang="en-US" sz="4400" dirty="0" smtClean="0">
                <a:latin typeface="Apple Chancery"/>
                <a:cs typeface="Apple Chancery"/>
              </a:rPr>
              <a:t> le ha dado el </a:t>
            </a:r>
            <a:r>
              <a:rPr lang="en-US" sz="4400" dirty="0" err="1" smtClean="0">
                <a:latin typeface="Apple Chancery"/>
                <a:cs typeface="Apple Chancery"/>
              </a:rPr>
              <a:t>barco</a:t>
            </a:r>
            <a:r>
              <a:rPr lang="en-US" sz="4400" dirty="0" smtClean="0">
                <a:latin typeface="Apple Chancery"/>
                <a:cs typeface="Apple Chancery"/>
              </a:rPr>
              <a:t> y el </a:t>
            </a:r>
            <a:r>
              <a:rPr lang="en-US" sz="4400" dirty="0" err="1" smtClean="0">
                <a:latin typeface="Apple Chancery"/>
                <a:cs typeface="Apple Chancery"/>
              </a:rPr>
              <a:t>otro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encantador</a:t>
            </a:r>
            <a:r>
              <a:rPr lang="en-US" sz="4400" dirty="0" smtClean="0">
                <a:latin typeface="Apple Chancery"/>
                <a:cs typeface="Apple Chancery"/>
              </a:rPr>
              <a:t> les </a:t>
            </a:r>
            <a:r>
              <a:rPr lang="en-US" sz="4400" dirty="0" err="1" smtClean="0">
                <a:latin typeface="Apple Chancery"/>
                <a:cs typeface="Apple Chancery"/>
              </a:rPr>
              <a:t>hizo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caer</a:t>
            </a:r>
            <a:r>
              <a:rPr lang="en-US" sz="4400" dirty="0" smtClean="0">
                <a:latin typeface="Apple Chancery"/>
                <a:cs typeface="Apple Chancery"/>
              </a:rPr>
              <a:t> al </a:t>
            </a:r>
            <a:r>
              <a:rPr lang="en-US" sz="4400" dirty="0" err="1" smtClean="0">
                <a:latin typeface="Apple Chancery"/>
                <a:cs typeface="Apple Chancery"/>
              </a:rPr>
              <a:t>agua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500345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4275977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18741" y="49143"/>
            <a:ext cx="75357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Por</a:t>
            </a:r>
            <a:r>
              <a:rPr lang="en-US" sz="6600" dirty="0" smtClean="0"/>
              <a:t> </a:t>
            </a:r>
            <a:r>
              <a:rPr lang="en-US" sz="6600" dirty="0" err="1" smtClean="0"/>
              <a:t>qué</a:t>
            </a:r>
            <a:r>
              <a:rPr lang="en-US" sz="6600" dirty="0" smtClean="0"/>
              <a:t> los </a:t>
            </a:r>
            <a:r>
              <a:rPr lang="en-US" sz="6600" dirty="0" err="1" smtClean="0"/>
              <a:t>duques</a:t>
            </a:r>
            <a:r>
              <a:rPr lang="en-US" sz="6600" dirty="0" smtClean="0"/>
              <a:t> </a:t>
            </a:r>
            <a:r>
              <a:rPr lang="en-US" sz="6600" dirty="0" err="1" smtClean="0"/>
              <a:t>llevaron</a:t>
            </a:r>
            <a:r>
              <a:rPr lang="en-US" sz="6600" dirty="0" smtClean="0"/>
              <a:t> a DQ y a Sancho a </a:t>
            </a:r>
            <a:r>
              <a:rPr lang="en-US" sz="6600" dirty="0" err="1" smtClean="0"/>
              <a:t>su</a:t>
            </a:r>
            <a:r>
              <a:rPr lang="en-US" sz="6600" dirty="0" smtClean="0"/>
              <a:t> </a:t>
            </a:r>
            <a:r>
              <a:rPr lang="en-US" sz="6600" dirty="0" err="1" smtClean="0"/>
              <a:t>castillo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sp>
        <p:nvSpPr>
          <p:cNvPr id="5" name="TextBox 4"/>
          <p:cNvSpPr txBox="1"/>
          <p:nvPr/>
        </p:nvSpPr>
        <p:spPr>
          <a:xfrm>
            <a:off x="2079325" y="3388583"/>
            <a:ext cx="62751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latin typeface="Apple Chancery"/>
                <a:cs typeface="Apple Chancery"/>
              </a:rPr>
              <a:t>Habían</a:t>
            </a:r>
            <a:r>
              <a:rPr lang="en-US" sz="6000" dirty="0" smtClean="0">
                <a:latin typeface="Apple Chancery"/>
                <a:cs typeface="Apple Chancery"/>
              </a:rPr>
              <a:t> </a:t>
            </a:r>
            <a:r>
              <a:rPr lang="en-US" sz="6000" dirty="0" err="1" smtClean="0">
                <a:latin typeface="Apple Chancery"/>
                <a:cs typeface="Apple Chancery"/>
              </a:rPr>
              <a:t>leído</a:t>
            </a:r>
            <a:r>
              <a:rPr lang="en-US" sz="6000" dirty="0" smtClean="0">
                <a:latin typeface="Apple Chancery"/>
                <a:cs typeface="Apple Chancery"/>
              </a:rPr>
              <a:t> </a:t>
            </a:r>
            <a:r>
              <a:rPr lang="en-US" sz="6000" dirty="0" err="1" smtClean="0">
                <a:latin typeface="Apple Chancery"/>
                <a:cs typeface="Apple Chancery"/>
              </a:rPr>
              <a:t>las</a:t>
            </a:r>
            <a:r>
              <a:rPr lang="en-US" sz="6000" dirty="0" smtClean="0">
                <a:latin typeface="Apple Chancery"/>
                <a:cs typeface="Apple Chancery"/>
              </a:rPr>
              <a:t> </a:t>
            </a:r>
            <a:r>
              <a:rPr lang="en-US" sz="6000" dirty="0" err="1" smtClean="0">
                <a:latin typeface="Apple Chancery"/>
                <a:cs typeface="Apple Chancery"/>
              </a:rPr>
              <a:t>aventuras</a:t>
            </a:r>
            <a:r>
              <a:rPr lang="en-US" sz="6000" dirty="0" smtClean="0">
                <a:latin typeface="Apple Chancery"/>
                <a:cs typeface="Apple Chancery"/>
              </a:rPr>
              <a:t> de DQ y </a:t>
            </a:r>
            <a:r>
              <a:rPr lang="en-US" sz="6000" dirty="0" err="1" smtClean="0">
                <a:latin typeface="Apple Chancery"/>
                <a:cs typeface="Apple Chancery"/>
              </a:rPr>
              <a:t>querían</a:t>
            </a:r>
            <a:r>
              <a:rPr lang="en-US" sz="6000" dirty="0" smtClean="0">
                <a:latin typeface="Apple Chancery"/>
                <a:cs typeface="Apple Chancery"/>
              </a:rPr>
              <a:t> </a:t>
            </a:r>
            <a:r>
              <a:rPr lang="en-US" sz="6000" dirty="0" err="1" smtClean="0">
                <a:latin typeface="Apple Chancery"/>
                <a:cs typeface="Apple Chancery"/>
              </a:rPr>
              <a:t>divertirse</a:t>
            </a:r>
            <a:r>
              <a:rPr lang="en-US" sz="6000" dirty="0" smtClean="0">
                <a:latin typeface="Apple Chancery"/>
                <a:cs typeface="Apple Chancery"/>
              </a:rPr>
              <a:t>.</a:t>
            </a:r>
            <a:endParaRPr lang="en-US" sz="6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11569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6963" y="635039"/>
            <a:ext cx="89226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¿</a:t>
            </a:r>
            <a:r>
              <a:rPr lang="en-US" sz="4800" dirty="0" err="1" smtClean="0"/>
              <a:t>Quién</a:t>
            </a:r>
            <a:r>
              <a:rPr lang="en-US" sz="4800" dirty="0" smtClean="0"/>
              <a:t> era </a:t>
            </a:r>
            <a:r>
              <a:rPr lang="en-US" sz="4800" dirty="0" err="1" smtClean="0"/>
              <a:t>Altisidora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456223" y="2900786"/>
            <a:ext cx="588156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pple Chancery"/>
                <a:cs typeface="Apple Chancery"/>
              </a:rPr>
              <a:t>Era la </a:t>
            </a:r>
            <a:r>
              <a:rPr lang="en-US" sz="4400" dirty="0" err="1" smtClean="0">
                <a:latin typeface="Apple Chancery"/>
                <a:cs typeface="Apple Chancery"/>
              </a:rPr>
              <a:t>doncella</a:t>
            </a:r>
            <a:r>
              <a:rPr lang="en-US" sz="4400" dirty="0" smtClean="0">
                <a:latin typeface="Apple Chancery"/>
                <a:cs typeface="Apple Chancery"/>
              </a:rPr>
              <a:t> de la </a:t>
            </a:r>
            <a:r>
              <a:rPr lang="en-US" sz="4400" dirty="0" err="1" smtClean="0">
                <a:latin typeface="Apple Chancery"/>
                <a:cs typeface="Apple Chancery"/>
              </a:rPr>
              <a:t>duquesa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que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fingió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enamorarse</a:t>
            </a:r>
            <a:r>
              <a:rPr lang="en-US" sz="4400" dirty="0" smtClean="0">
                <a:latin typeface="Apple Chancery"/>
                <a:cs typeface="Apple Chancery"/>
              </a:rPr>
              <a:t> de DQ.  </a:t>
            </a:r>
            <a:r>
              <a:rPr lang="en-US" sz="4400" dirty="0" err="1" smtClean="0">
                <a:latin typeface="Apple Chancery"/>
                <a:cs typeface="Apple Chancery"/>
              </a:rPr>
              <a:t>Es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una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burla</a:t>
            </a:r>
            <a:r>
              <a:rPr lang="en-US" sz="4400" dirty="0" smtClean="0">
                <a:latin typeface="Apple Chancery"/>
                <a:cs typeface="Apple Chancery"/>
              </a:rPr>
              <a:t> de los </a:t>
            </a:r>
            <a:r>
              <a:rPr lang="en-US" sz="4400" dirty="0" err="1" smtClean="0">
                <a:latin typeface="Apple Chancery"/>
                <a:cs typeface="Apple Chancery"/>
              </a:rPr>
              <a:t>duques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3041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3559059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1905" y="835577"/>
            <a:ext cx="78031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Quién</a:t>
            </a:r>
            <a:r>
              <a:rPr lang="en-US" sz="5400" dirty="0" smtClean="0"/>
              <a:t> era Pedro </a:t>
            </a:r>
            <a:r>
              <a:rPr lang="en-US" sz="5400" dirty="0" err="1" smtClean="0"/>
              <a:t>Reció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050762" y="1996380"/>
            <a:ext cx="6504246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pple Chancery"/>
                <a:cs typeface="Apple Chancery"/>
              </a:rPr>
              <a:t>Era el doctor de </a:t>
            </a:r>
            <a:r>
              <a:rPr lang="en-US" sz="4400" dirty="0" err="1" smtClean="0">
                <a:latin typeface="Apple Chancery"/>
                <a:cs typeface="Apple Chancery"/>
              </a:rPr>
              <a:t>Barataria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que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prohibía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que</a:t>
            </a:r>
            <a:r>
              <a:rPr lang="en-US" sz="4400" dirty="0" smtClean="0">
                <a:latin typeface="Apple Chancery"/>
                <a:cs typeface="Apple Chancery"/>
              </a:rPr>
              <a:t> Sancho </a:t>
            </a:r>
            <a:r>
              <a:rPr lang="en-US" sz="4400" dirty="0" err="1" smtClean="0">
                <a:latin typeface="Apple Chancery"/>
                <a:cs typeface="Apple Chancery"/>
              </a:rPr>
              <a:t>comiera</a:t>
            </a:r>
            <a:r>
              <a:rPr lang="en-US" sz="4400" dirty="0" smtClean="0">
                <a:latin typeface="Apple Chancery"/>
                <a:cs typeface="Apple Chancery"/>
              </a:rPr>
              <a:t> los </a:t>
            </a:r>
            <a:r>
              <a:rPr lang="en-US" sz="4400" dirty="0" err="1" smtClean="0">
                <a:latin typeface="Apple Chancery"/>
                <a:cs typeface="Apple Chancery"/>
              </a:rPr>
              <a:t>mejores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platos</a:t>
            </a:r>
            <a:r>
              <a:rPr lang="en-US" sz="4400" dirty="0" smtClean="0">
                <a:latin typeface="Apple Chancery"/>
                <a:cs typeface="Apple Chancery"/>
              </a:rPr>
              <a:t> con el </a:t>
            </a:r>
            <a:r>
              <a:rPr lang="en-US" sz="4400" dirty="0" err="1" smtClean="0">
                <a:latin typeface="Apple Chancery"/>
                <a:cs typeface="Apple Chancery"/>
              </a:rPr>
              <a:t>pretexto</a:t>
            </a:r>
            <a:r>
              <a:rPr lang="en-US" sz="4400" dirty="0" smtClean="0">
                <a:latin typeface="Apple Chancery"/>
                <a:cs typeface="Apple Chancery"/>
              </a:rPr>
              <a:t> de </a:t>
            </a:r>
            <a:r>
              <a:rPr lang="en-US" sz="4400" dirty="0" err="1" smtClean="0">
                <a:latin typeface="Apple Chancery"/>
                <a:cs typeface="Apple Chancery"/>
              </a:rPr>
              <a:t>proteger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su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estómago</a:t>
            </a:r>
            <a:r>
              <a:rPr lang="en-US" sz="4400" dirty="0" smtClean="0">
                <a:latin typeface="Apple Chancery"/>
                <a:cs typeface="Apple Chancery"/>
              </a:rPr>
              <a:t>. </a:t>
            </a:r>
            <a:r>
              <a:rPr lang="en-US" sz="4400" dirty="0" err="1" smtClean="0">
                <a:latin typeface="Apple Chancery"/>
                <a:cs typeface="Apple Chancery"/>
              </a:rPr>
              <a:t>Fue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otra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burla</a:t>
            </a:r>
            <a:r>
              <a:rPr lang="en-US" sz="4400" dirty="0" smtClean="0">
                <a:latin typeface="Apple Chancery"/>
                <a:cs typeface="Apple Chancery"/>
              </a:rPr>
              <a:t> de los </a:t>
            </a:r>
            <a:r>
              <a:rPr lang="en-US" sz="4400" dirty="0" err="1" smtClean="0">
                <a:latin typeface="Apple Chancery"/>
                <a:cs typeface="Apple Chancery"/>
              </a:rPr>
              <a:t>duques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97697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2-Point Star 3"/>
          <p:cNvSpPr/>
          <p:nvPr/>
        </p:nvSpPr>
        <p:spPr>
          <a:xfrm>
            <a:off x="100254" y="183824"/>
            <a:ext cx="8956024" cy="6590615"/>
          </a:xfrm>
          <a:prstGeom prst="star32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54953" y="1888405"/>
            <a:ext cx="50461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Harrington"/>
                <a:cs typeface="Harrington"/>
                <a:hlinkClick r:id="rId3" action="ppaction://hlinksldjump"/>
              </a:rPr>
              <a:t>Doble</a:t>
            </a:r>
            <a:r>
              <a:rPr lang="en-US" sz="9600" dirty="0" smtClean="0">
                <a:latin typeface="Harrington"/>
                <a:cs typeface="Harrington"/>
                <a:hlinkClick r:id="rId3" action="ppaction://hlinksldjump"/>
              </a:rPr>
              <a:t> </a:t>
            </a:r>
            <a:r>
              <a:rPr lang="en-US" sz="9600" dirty="0" err="1" smtClean="0">
                <a:latin typeface="Harrington"/>
                <a:cs typeface="Harrington"/>
                <a:hlinkClick r:id="rId3" action="ppaction://hlinksldjump"/>
              </a:rPr>
              <a:t>Doble</a:t>
            </a:r>
            <a:endParaRPr lang="en-US" sz="9600" dirty="0">
              <a:latin typeface="Harrington"/>
              <a:cs typeface="Harrington"/>
            </a:endParaRPr>
          </a:p>
        </p:txBody>
      </p:sp>
    </p:spTree>
    <p:extLst>
      <p:ext uri="{BB962C8B-B14F-4D97-AF65-F5344CB8AC3E}">
        <p14:creationId xmlns:p14="http://schemas.microsoft.com/office/powerpoint/2010/main" val="410234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Arrow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4" name="Arrow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069" y="116734"/>
            <a:ext cx="76694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/>
              <a:t>Explique</a:t>
            </a:r>
            <a:r>
              <a:rPr lang="en-US" sz="6000" dirty="0" smtClean="0"/>
              <a:t> la </a:t>
            </a:r>
            <a:r>
              <a:rPr lang="en-US" sz="6000" dirty="0" err="1" smtClean="0"/>
              <a:t>burla</a:t>
            </a:r>
            <a:r>
              <a:rPr lang="en-US" sz="6000" dirty="0" smtClean="0"/>
              <a:t> de </a:t>
            </a:r>
            <a:r>
              <a:rPr lang="en-US" sz="6000" dirty="0" err="1" smtClean="0"/>
              <a:t>Clavileño</a:t>
            </a:r>
            <a:r>
              <a:rPr lang="en-US" sz="6000" dirty="0" smtClean="0"/>
              <a:t>.</a:t>
            </a:r>
            <a:endParaRPr lang="en-US" sz="6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1253520"/>
            <a:ext cx="1099432" cy="748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5183" y="2151717"/>
            <a:ext cx="8217585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pple Chancery"/>
                <a:cs typeface="Apple Chancery"/>
              </a:rPr>
              <a:t>Era el </a:t>
            </a:r>
            <a:r>
              <a:rPr lang="en-US" sz="3600" dirty="0" err="1" smtClean="0">
                <a:latin typeface="Apple Chancery"/>
                <a:cs typeface="Apple Chancery"/>
              </a:rPr>
              <a:t>caballo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mágico</a:t>
            </a:r>
            <a:r>
              <a:rPr lang="en-US" sz="3600" dirty="0" smtClean="0">
                <a:latin typeface="Apple Chancery"/>
                <a:cs typeface="Apple Chancery"/>
              </a:rPr>
              <a:t> de </a:t>
            </a:r>
            <a:r>
              <a:rPr lang="en-US" sz="3600" dirty="0" err="1" smtClean="0">
                <a:latin typeface="Apple Chancery"/>
                <a:cs typeface="Apple Chancery"/>
              </a:rPr>
              <a:t>madera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podía</a:t>
            </a:r>
            <a:r>
              <a:rPr lang="en-US" sz="3600" dirty="0" smtClean="0">
                <a:latin typeface="Apple Chancery"/>
                <a:cs typeface="Apple Chancery"/>
              </a:rPr>
              <a:t> volar con </a:t>
            </a:r>
            <a:r>
              <a:rPr lang="en-US" sz="3600" dirty="0" err="1" smtClean="0">
                <a:latin typeface="Apple Chancery"/>
                <a:cs typeface="Apple Chancery"/>
              </a:rPr>
              <a:t>tal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Sancho y DQ  lo </a:t>
            </a:r>
            <a:r>
              <a:rPr lang="en-US" sz="3600" dirty="0" err="1" smtClean="0">
                <a:latin typeface="Apple Chancery"/>
                <a:cs typeface="Apple Chancery"/>
              </a:rPr>
              <a:t>montaran</a:t>
            </a:r>
            <a:r>
              <a:rPr lang="en-US" sz="3600" dirty="0" smtClean="0">
                <a:latin typeface="Apple Chancery"/>
                <a:cs typeface="Apple Chancery"/>
              </a:rPr>
              <a:t> con </a:t>
            </a:r>
            <a:r>
              <a:rPr lang="en-US" sz="3600" dirty="0" err="1" smtClean="0">
                <a:latin typeface="Apple Chancery"/>
                <a:cs typeface="Apple Chancery"/>
              </a:rPr>
              <a:t>una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venda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sobre</a:t>
            </a:r>
            <a:r>
              <a:rPr lang="en-US" sz="3600" dirty="0" smtClean="0">
                <a:latin typeface="Apple Chancery"/>
                <a:cs typeface="Apple Chancery"/>
              </a:rPr>
              <a:t> los </a:t>
            </a:r>
            <a:r>
              <a:rPr lang="en-US" sz="3600" dirty="0" err="1" smtClean="0">
                <a:latin typeface="Apple Chancery"/>
                <a:cs typeface="Apple Chancery"/>
              </a:rPr>
              <a:t>ojos</a:t>
            </a:r>
            <a:r>
              <a:rPr lang="en-US" sz="3600" dirty="0" smtClean="0">
                <a:latin typeface="Apple Chancery"/>
                <a:cs typeface="Apple Chancery"/>
              </a:rPr>
              <a:t>. Los </a:t>
            </a:r>
            <a:r>
              <a:rPr lang="en-US" sz="3600" dirty="0" err="1" smtClean="0">
                <a:latin typeface="Apple Chancery"/>
                <a:cs typeface="Apple Chancery"/>
              </a:rPr>
              <a:t>criados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produjeron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aire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artificialmente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para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hacerles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creer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estaban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volando</a:t>
            </a:r>
            <a:r>
              <a:rPr lang="en-US" sz="3600" dirty="0" smtClean="0">
                <a:latin typeface="Apple Chancery"/>
                <a:cs typeface="Apple Chancery"/>
              </a:rPr>
              <a:t>. </a:t>
            </a:r>
            <a:r>
              <a:rPr lang="en-US" sz="3600" dirty="0" err="1" smtClean="0">
                <a:latin typeface="Apple Chancery"/>
                <a:cs typeface="Apple Chancery"/>
              </a:rPr>
              <a:t>Fue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enviado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por</a:t>
            </a:r>
            <a:r>
              <a:rPr lang="en-US" sz="3600" dirty="0" smtClean="0">
                <a:latin typeface="Apple Chancery"/>
                <a:cs typeface="Apple Chancery"/>
              </a:rPr>
              <a:t> un </a:t>
            </a:r>
            <a:r>
              <a:rPr lang="en-US" sz="3600" dirty="0" err="1" smtClean="0">
                <a:latin typeface="Apple Chancery"/>
                <a:cs typeface="Apple Chancery"/>
              </a:rPr>
              <a:t>encantador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para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lo </a:t>
            </a:r>
            <a:r>
              <a:rPr lang="en-US" sz="3600" dirty="0" err="1" smtClean="0">
                <a:latin typeface="Apple Chancery"/>
                <a:cs typeface="Apple Chancery"/>
              </a:rPr>
              <a:t>visitaran</a:t>
            </a:r>
            <a:r>
              <a:rPr lang="en-US" sz="3600" dirty="0" smtClean="0">
                <a:latin typeface="Apple Chancery"/>
                <a:cs typeface="Apple Chancery"/>
              </a:rPr>
              <a:t>. La </a:t>
            </a:r>
            <a:r>
              <a:rPr lang="en-US" sz="3600" dirty="0" err="1" smtClean="0">
                <a:latin typeface="Apple Chancery"/>
                <a:cs typeface="Apple Chancery"/>
              </a:rPr>
              <a:t>aventura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termina</a:t>
            </a:r>
            <a:r>
              <a:rPr lang="en-US" sz="3600" dirty="0" smtClean="0">
                <a:latin typeface="Apple Chancery"/>
                <a:cs typeface="Apple Chancery"/>
              </a:rPr>
              <a:t> con la </a:t>
            </a:r>
            <a:r>
              <a:rPr lang="en-US" sz="3600" dirty="0" err="1" smtClean="0">
                <a:latin typeface="Apple Chancery"/>
                <a:cs typeface="Apple Chancery"/>
              </a:rPr>
              <a:t>explosión</a:t>
            </a:r>
            <a:r>
              <a:rPr lang="en-US" sz="3600" dirty="0" smtClean="0">
                <a:latin typeface="Apple Chancery"/>
                <a:cs typeface="Apple Chancery"/>
              </a:rPr>
              <a:t> del </a:t>
            </a:r>
            <a:r>
              <a:rPr lang="en-US" sz="3600" dirty="0" err="1" smtClean="0">
                <a:latin typeface="Apple Chancery"/>
                <a:cs typeface="Apple Chancery"/>
              </a:rPr>
              <a:t>caballo</a:t>
            </a:r>
            <a:r>
              <a:rPr lang="en-US" sz="3600" dirty="0" smtClean="0">
                <a:latin typeface="Apple Chancery"/>
                <a:cs typeface="Apple Chancery"/>
              </a:rPr>
              <a:t>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73704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8462" y="859692"/>
            <a:ext cx="81475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¿</a:t>
            </a:r>
            <a:r>
              <a:rPr lang="en-US" sz="4800" dirty="0" err="1" smtClean="0"/>
              <a:t>Por</a:t>
            </a:r>
            <a:r>
              <a:rPr lang="en-US" sz="4800" dirty="0" smtClean="0"/>
              <a:t> </a:t>
            </a:r>
            <a:r>
              <a:rPr lang="en-US" sz="4800" dirty="0" err="1" smtClean="0"/>
              <a:t>qué</a:t>
            </a:r>
            <a:r>
              <a:rPr lang="en-US" sz="4800" dirty="0" smtClean="0"/>
              <a:t> </a:t>
            </a:r>
            <a:r>
              <a:rPr lang="en-US" sz="4800" dirty="0" err="1" smtClean="0"/>
              <a:t>abandonó</a:t>
            </a:r>
            <a:r>
              <a:rPr lang="en-US" sz="4800" dirty="0" smtClean="0"/>
              <a:t> Sancho el </a:t>
            </a:r>
            <a:r>
              <a:rPr lang="en-US" sz="4800" dirty="0" err="1" smtClean="0"/>
              <a:t>gobierno</a:t>
            </a:r>
            <a:r>
              <a:rPr lang="en-US" sz="4800" dirty="0" smtClean="0"/>
              <a:t> de </a:t>
            </a:r>
            <a:r>
              <a:rPr lang="en-US" sz="4800" dirty="0" err="1" smtClean="0"/>
              <a:t>Barataria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1484922" y="3556000"/>
            <a:ext cx="71510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Apple Chancery"/>
                <a:cs typeface="Apple Chancery"/>
              </a:rPr>
              <a:t>Recibió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muchos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golpes</a:t>
            </a:r>
            <a:r>
              <a:rPr lang="en-US" sz="4400" dirty="0" smtClean="0">
                <a:latin typeface="Apple Chancery"/>
                <a:cs typeface="Apple Chancery"/>
              </a:rPr>
              <a:t> en la </a:t>
            </a:r>
            <a:r>
              <a:rPr lang="en-US" sz="4400" dirty="0" err="1" smtClean="0">
                <a:latin typeface="Apple Chancery"/>
                <a:cs typeface="Apple Chancery"/>
              </a:rPr>
              <a:t>falsa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batalla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59438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3800" y="1018077"/>
            <a:ext cx="86552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/>
              <a:t>Verdadero</a:t>
            </a:r>
            <a:r>
              <a:rPr lang="en-US" sz="6000" dirty="0" smtClean="0"/>
              <a:t>/</a:t>
            </a:r>
            <a:r>
              <a:rPr lang="en-US" sz="6000" dirty="0" err="1" smtClean="0"/>
              <a:t>Falso</a:t>
            </a:r>
            <a:r>
              <a:rPr lang="en-US" sz="6000" dirty="0" smtClean="0"/>
              <a:t>. Sancho </a:t>
            </a:r>
            <a:r>
              <a:rPr lang="en-US" sz="6000" dirty="0" err="1" smtClean="0"/>
              <a:t>creyó</a:t>
            </a:r>
            <a:r>
              <a:rPr lang="en-US" sz="6000" dirty="0" smtClean="0"/>
              <a:t> </a:t>
            </a:r>
            <a:r>
              <a:rPr lang="en-US" sz="6000" dirty="0" err="1" smtClean="0"/>
              <a:t>que</a:t>
            </a:r>
            <a:r>
              <a:rPr lang="en-US" sz="6000" dirty="0" smtClean="0"/>
              <a:t> </a:t>
            </a:r>
            <a:r>
              <a:rPr lang="en-US" sz="6000" dirty="0" err="1" smtClean="0"/>
              <a:t>Clavileño</a:t>
            </a:r>
            <a:r>
              <a:rPr lang="en-US" sz="6000" dirty="0" smtClean="0"/>
              <a:t> </a:t>
            </a:r>
            <a:r>
              <a:rPr lang="en-US" sz="6000" dirty="0" err="1" smtClean="0"/>
              <a:t>podía</a:t>
            </a:r>
            <a:r>
              <a:rPr lang="en-US" sz="6000" dirty="0" smtClean="0"/>
              <a:t> volar.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840530" y="4485598"/>
            <a:ext cx="54638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Apple Chancery"/>
                <a:cs typeface="Apple Chancery"/>
              </a:rPr>
              <a:t>Verdadero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46863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66205"/>
              </p:ext>
            </p:extLst>
          </p:nvPr>
        </p:nvGraphicFramePr>
        <p:xfrm>
          <a:off x="165666" y="423314"/>
          <a:ext cx="8757438" cy="6055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9573"/>
                <a:gridCol w="1459573"/>
                <a:gridCol w="1459573"/>
                <a:gridCol w="1459573"/>
                <a:gridCol w="1459573"/>
                <a:gridCol w="1459573"/>
              </a:tblGrid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20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</a:t>
                      </a:r>
                    </a:p>
                    <a:p>
                      <a:pPr algn="ctr"/>
                      <a:r>
                        <a:rPr lang="en-US" sz="2400" dirty="0" smtClean="0"/>
                        <a:t>21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22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23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24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25</a:t>
                      </a:r>
                      <a:endParaRPr lang="en-US" sz="24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3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4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5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6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7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8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9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0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1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2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3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4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5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6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7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6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8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9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0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1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2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3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4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5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6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7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8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9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30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>
            <a:hlinkClick r:id="rId30" action="ppaction://hlinksldjump"/>
          </p:cNvPr>
          <p:cNvSpPr txBox="1"/>
          <p:nvPr/>
        </p:nvSpPr>
        <p:spPr>
          <a:xfrm>
            <a:off x="2706858" y="6394852"/>
            <a:ext cx="3726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66CCFF"/>
                </a:solidFill>
                <a:hlinkClick r:id="rId10" action="ppaction://hlinksldjump"/>
              </a:rPr>
              <a:t>La </a:t>
            </a:r>
            <a:r>
              <a:rPr lang="en-US" sz="2800" dirty="0" err="1" smtClean="0">
                <a:solidFill>
                  <a:srgbClr val="66CCFF"/>
                </a:solidFill>
                <a:hlinkClick r:id="rId10" action="ppaction://hlinksldjump"/>
              </a:rPr>
              <a:t>pregunta</a:t>
            </a:r>
            <a:r>
              <a:rPr lang="en-US" sz="2800" dirty="0" smtClean="0">
                <a:solidFill>
                  <a:srgbClr val="66CCFF"/>
                </a:solidFill>
                <a:hlinkClick r:id="rId10" action="ppaction://hlinksldjump"/>
              </a:rPr>
              <a:t> final</a:t>
            </a:r>
            <a:endParaRPr lang="en-US" sz="2800" dirty="0">
              <a:solidFill>
                <a:srgbClr val="66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22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2-Point Star 3"/>
          <p:cNvSpPr/>
          <p:nvPr/>
        </p:nvSpPr>
        <p:spPr>
          <a:xfrm>
            <a:off x="39076" y="58615"/>
            <a:ext cx="9007231" cy="6701692"/>
          </a:xfrm>
          <a:prstGeom prst="star3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71081" y="1426321"/>
            <a:ext cx="472830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Apple Chancery"/>
                <a:cs typeface="Apple Chancery"/>
                <a:hlinkClick r:id="rId2" action="ppaction://hlinksldjump"/>
              </a:rPr>
              <a:t>Audio </a:t>
            </a:r>
          </a:p>
          <a:p>
            <a:pPr algn="ctr"/>
            <a:r>
              <a:rPr lang="en-US" sz="8000" dirty="0" err="1" smtClean="0">
                <a:latin typeface="Apple Chancery"/>
                <a:cs typeface="Apple Chancery"/>
                <a:hlinkClick r:id="rId2" action="ppaction://hlinksldjump"/>
              </a:rPr>
              <a:t>Doble</a:t>
            </a:r>
            <a:endParaRPr lang="en-US" sz="8000" dirty="0" smtClean="0">
              <a:latin typeface="Apple Chancery"/>
              <a:cs typeface="Apple Chancery"/>
              <a:hlinkClick r:id="rId2" action="ppaction://hlinksldjump"/>
            </a:endParaRPr>
          </a:p>
          <a:p>
            <a:pPr algn="ctr"/>
            <a:r>
              <a:rPr lang="en-US" sz="8000" dirty="0" err="1" smtClean="0">
                <a:latin typeface="Apple Chancery"/>
                <a:cs typeface="Apple Chancery"/>
                <a:hlinkClick r:id="rId2" action="ppaction://hlinksldjump"/>
              </a:rPr>
              <a:t>Doble</a:t>
            </a:r>
            <a:endParaRPr lang="en-US" sz="8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886869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95815" y="235288"/>
            <a:ext cx="781981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Cómo</a:t>
            </a:r>
            <a:r>
              <a:rPr lang="en-US" sz="5400" dirty="0" smtClean="0"/>
              <a:t> se llama el actor </a:t>
            </a:r>
            <a:r>
              <a:rPr lang="en-US" sz="5400" dirty="0" err="1" smtClean="0"/>
              <a:t>que</a:t>
            </a:r>
            <a:r>
              <a:rPr lang="en-US" sz="5400" dirty="0" smtClean="0"/>
              <a:t> </a:t>
            </a:r>
            <a:r>
              <a:rPr lang="en-US" sz="5400" dirty="0" err="1" smtClean="0"/>
              <a:t>tiene</a:t>
            </a:r>
            <a:r>
              <a:rPr lang="en-US" sz="5400" dirty="0" smtClean="0"/>
              <a:t> el </a:t>
            </a:r>
            <a:r>
              <a:rPr lang="en-US" sz="5400" dirty="0" err="1" smtClean="0"/>
              <a:t>papel</a:t>
            </a:r>
            <a:r>
              <a:rPr lang="en-US" sz="5400" dirty="0" smtClean="0"/>
              <a:t> de DQ</a:t>
            </a:r>
            <a:r>
              <a:rPr lang="en-US" sz="5400" dirty="0"/>
              <a:t>? </a:t>
            </a:r>
            <a:r>
              <a:rPr lang="en-US" sz="4000" dirty="0">
                <a:hlinkClick r:id="rId4"/>
              </a:rPr>
              <a:t>https://www.youtube.com/watch?v=W6DFP-</a:t>
            </a:r>
            <a:r>
              <a:rPr lang="en-US" sz="4000" dirty="0" smtClean="0">
                <a:hlinkClick r:id="rId4"/>
              </a:rPr>
              <a:t>pLaUs</a:t>
            </a:r>
            <a:endParaRPr lang="en-US" sz="4000" dirty="0" smtClean="0"/>
          </a:p>
          <a:p>
            <a:pPr algn="ctr"/>
            <a:endParaRPr lang="en-US" sz="5400" dirty="0" smtClean="0"/>
          </a:p>
          <a:p>
            <a:pPr algn="ctr"/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3218401" y="5154079"/>
            <a:ext cx="5747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pple Chancery"/>
                <a:cs typeface="Apple Chancery"/>
              </a:rPr>
              <a:t>John Lithgow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811993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85577" y="401077"/>
            <a:ext cx="73185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/>
              <a:t>Verdadero</a:t>
            </a:r>
            <a:r>
              <a:rPr lang="en-US" sz="5400" dirty="0" smtClean="0"/>
              <a:t>/</a:t>
            </a:r>
            <a:r>
              <a:rPr lang="en-US" sz="5400" dirty="0" err="1" smtClean="0"/>
              <a:t>Falso</a:t>
            </a:r>
            <a:r>
              <a:rPr lang="en-US" sz="5400" dirty="0" smtClean="0"/>
              <a:t>:</a:t>
            </a:r>
          </a:p>
          <a:p>
            <a:pPr algn="ctr"/>
            <a:r>
              <a:rPr lang="en-US" sz="5400" dirty="0" smtClean="0"/>
              <a:t>En </a:t>
            </a:r>
            <a:r>
              <a:rPr lang="en-US" sz="5400" dirty="0" err="1" smtClean="0"/>
              <a:t>capítulo</a:t>
            </a:r>
            <a:r>
              <a:rPr lang="en-US" sz="5400" dirty="0" smtClean="0"/>
              <a:t> 23 los vaqueros </a:t>
            </a:r>
            <a:r>
              <a:rPr lang="en-US" sz="5400" dirty="0" err="1" smtClean="0"/>
              <a:t>atacaron</a:t>
            </a:r>
            <a:r>
              <a:rPr lang="en-US" sz="5400" dirty="0" smtClean="0"/>
              <a:t> a DQ.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690149" y="4400900"/>
            <a:ext cx="55139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Apple Chancery"/>
                <a:cs typeface="Apple Chancery"/>
              </a:rPr>
              <a:t>Falso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50866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4688" y="239193"/>
            <a:ext cx="8204119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dijo</a:t>
            </a:r>
            <a:r>
              <a:rPr lang="en-US" sz="5400" dirty="0" smtClean="0"/>
              <a:t> </a:t>
            </a:r>
            <a:r>
              <a:rPr lang="en-US" sz="5400" dirty="0" err="1" smtClean="0"/>
              <a:t>Merlín</a:t>
            </a:r>
            <a:r>
              <a:rPr lang="en-US" sz="5400" dirty="0" smtClean="0"/>
              <a:t>? ¿</a:t>
            </a:r>
            <a:r>
              <a:rPr lang="en-US" sz="5400" dirty="0" err="1" smtClean="0"/>
              <a:t>Quién</a:t>
            </a:r>
            <a:r>
              <a:rPr lang="en-US" sz="5400" dirty="0" smtClean="0"/>
              <a:t> era </a:t>
            </a:r>
            <a:r>
              <a:rPr lang="en-US" sz="5400" dirty="0" err="1" smtClean="0"/>
              <a:t>Merlín</a:t>
            </a:r>
            <a:r>
              <a:rPr lang="en-US" sz="5400" dirty="0" smtClean="0"/>
              <a:t> en </a:t>
            </a:r>
            <a:r>
              <a:rPr lang="en-US" sz="5400" dirty="0" err="1" smtClean="0"/>
              <a:t>realidad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534688" y="3496172"/>
            <a:ext cx="86093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Apple Chancery"/>
                <a:cs typeface="Apple Chancery"/>
              </a:rPr>
              <a:t>Dijo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que</a:t>
            </a:r>
            <a:r>
              <a:rPr lang="en-US" sz="4800" dirty="0" smtClean="0">
                <a:latin typeface="Apple Chancery"/>
                <a:cs typeface="Apple Chancery"/>
              </a:rPr>
              <a:t> Sancho </a:t>
            </a:r>
            <a:r>
              <a:rPr lang="en-US" sz="4800" dirty="0" err="1" smtClean="0">
                <a:latin typeface="Apple Chancery"/>
                <a:cs typeface="Apple Chancery"/>
              </a:rPr>
              <a:t>tenía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que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darse</a:t>
            </a:r>
            <a:r>
              <a:rPr lang="en-US" sz="4800" dirty="0" smtClean="0">
                <a:latin typeface="Apple Chancery"/>
                <a:cs typeface="Apple Chancery"/>
              </a:rPr>
              <a:t> 3.300 </a:t>
            </a:r>
            <a:r>
              <a:rPr lang="en-US" sz="4800" dirty="0" err="1" smtClean="0">
                <a:latin typeface="Apple Chancery"/>
                <a:cs typeface="Apple Chancery"/>
              </a:rPr>
              <a:t>azotes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para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desencantar</a:t>
            </a:r>
            <a:r>
              <a:rPr lang="en-US" sz="4800" dirty="0" smtClean="0">
                <a:latin typeface="Apple Chancery"/>
                <a:cs typeface="Apple Chancery"/>
              </a:rPr>
              <a:t> a </a:t>
            </a:r>
            <a:r>
              <a:rPr lang="en-US" sz="4800" dirty="0" err="1" smtClean="0">
                <a:latin typeface="Apple Chancery"/>
                <a:cs typeface="Apple Chancery"/>
              </a:rPr>
              <a:t>Dulcinea</a:t>
            </a:r>
            <a:r>
              <a:rPr lang="en-US" sz="4800" dirty="0" smtClean="0">
                <a:latin typeface="Apple Chancery"/>
                <a:cs typeface="Apple Chancery"/>
              </a:rPr>
              <a:t>. Era el </a:t>
            </a:r>
            <a:r>
              <a:rPr lang="en-US" sz="4800" dirty="0" err="1" smtClean="0">
                <a:latin typeface="Apple Chancery"/>
                <a:cs typeface="Apple Chancery"/>
              </a:rPr>
              <a:t>mayordomo</a:t>
            </a:r>
            <a:r>
              <a:rPr lang="en-US" sz="4800" dirty="0" smtClean="0">
                <a:latin typeface="Apple Chancery"/>
                <a:cs typeface="Apple Chancery"/>
              </a:rPr>
              <a:t> de los </a:t>
            </a:r>
            <a:r>
              <a:rPr lang="en-US" sz="4800" dirty="0" err="1" smtClean="0">
                <a:latin typeface="Apple Chancery"/>
                <a:cs typeface="Apple Chancery"/>
              </a:rPr>
              <a:t>duques</a:t>
            </a:r>
            <a:r>
              <a:rPr lang="en-US" sz="4800" dirty="0" smtClean="0">
                <a:latin typeface="Apple Chancery"/>
                <a:cs typeface="Apple Chancery"/>
              </a:rPr>
              <a:t> en </a:t>
            </a:r>
            <a:r>
              <a:rPr lang="en-US" sz="4800" dirty="0" err="1" smtClean="0">
                <a:latin typeface="Apple Chancery"/>
                <a:cs typeface="Apple Chancery"/>
              </a:rPr>
              <a:t>realidad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  <p:pic>
        <p:nvPicPr>
          <p:cNvPr id="5" name="Picture 4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87" y="2362241"/>
            <a:ext cx="1409123" cy="95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621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52159" y="441732"/>
            <a:ext cx="76193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Dónde</a:t>
            </a:r>
            <a:r>
              <a:rPr lang="en-US" sz="5400" dirty="0" smtClean="0"/>
              <a:t> </a:t>
            </a:r>
            <a:r>
              <a:rPr lang="en-US" sz="5400" dirty="0" err="1" smtClean="0"/>
              <a:t>fue</a:t>
            </a:r>
            <a:r>
              <a:rPr lang="en-US" sz="5400" dirty="0" smtClean="0"/>
              <a:t> Sancho </a:t>
            </a:r>
            <a:r>
              <a:rPr lang="en-US" sz="5400" dirty="0" err="1" smtClean="0"/>
              <a:t>gobernador</a:t>
            </a:r>
            <a:r>
              <a:rPr lang="en-US" sz="5400" dirty="0" smtClean="0"/>
              <a:t>? ¿</a:t>
            </a:r>
            <a:r>
              <a:rPr lang="en-US" sz="5400" dirty="0" err="1" smtClean="0"/>
              <a:t>Por</a:t>
            </a:r>
            <a:r>
              <a:rPr lang="en-US" sz="5400" dirty="0" smtClean="0"/>
              <a:t> </a:t>
            </a:r>
            <a:r>
              <a:rPr lang="en-US" sz="5400" dirty="0" err="1" smtClean="0"/>
              <a:t>cuánto</a:t>
            </a:r>
            <a:r>
              <a:rPr lang="en-US" sz="5400" dirty="0" smtClean="0"/>
              <a:t> </a:t>
            </a:r>
            <a:r>
              <a:rPr lang="en-US" sz="5400" dirty="0" err="1" smtClean="0"/>
              <a:t>tiempo</a:t>
            </a:r>
            <a:r>
              <a:rPr lang="en-US" sz="5400" dirty="0" smtClean="0"/>
              <a:t> </a:t>
            </a:r>
            <a:r>
              <a:rPr lang="en-US" sz="5400" dirty="0" err="1" smtClean="0"/>
              <a:t>gobernó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506350" y="3373632"/>
            <a:ext cx="64031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Apple Chancery"/>
                <a:cs typeface="Apple Chancery"/>
              </a:rPr>
              <a:t>Fue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gobernador</a:t>
            </a:r>
            <a:r>
              <a:rPr lang="en-US" sz="4400" dirty="0" smtClean="0">
                <a:latin typeface="Apple Chancery"/>
                <a:cs typeface="Apple Chancery"/>
              </a:rPr>
              <a:t> de </a:t>
            </a:r>
            <a:r>
              <a:rPr lang="en-US" sz="4400" dirty="0" err="1" smtClean="0">
                <a:latin typeface="Apple Chancery"/>
                <a:cs typeface="Apple Chancery"/>
              </a:rPr>
              <a:t>Barataria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por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una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semana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73292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69" y="4650210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01271" y="1024346"/>
            <a:ext cx="832108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Por</a:t>
            </a:r>
            <a:r>
              <a:rPr lang="en-US" sz="5400" dirty="0" smtClean="0"/>
              <a:t> </a:t>
            </a:r>
            <a:r>
              <a:rPr lang="en-US" sz="5400" dirty="0" err="1" smtClean="0"/>
              <a:t>qué</a:t>
            </a:r>
            <a:r>
              <a:rPr lang="en-US" sz="5400" dirty="0" smtClean="0"/>
              <a:t> DQ </a:t>
            </a:r>
            <a:r>
              <a:rPr lang="en-US" sz="5400" dirty="0" err="1" smtClean="0"/>
              <a:t>acepta</a:t>
            </a:r>
            <a:r>
              <a:rPr lang="en-US" sz="5400" dirty="0" smtClean="0"/>
              <a:t> </a:t>
            </a:r>
            <a:r>
              <a:rPr lang="en-US" sz="5400" dirty="0" err="1" smtClean="0"/>
              <a:t>las</a:t>
            </a:r>
            <a:r>
              <a:rPr lang="en-US" sz="5400" dirty="0" smtClean="0"/>
              <a:t> </a:t>
            </a:r>
            <a:r>
              <a:rPr lang="en-US" sz="5400" dirty="0" err="1" smtClean="0"/>
              <a:t>condiciones</a:t>
            </a:r>
            <a:r>
              <a:rPr lang="en-US" sz="5400" dirty="0" smtClean="0"/>
              <a:t> del </a:t>
            </a:r>
            <a:r>
              <a:rPr lang="en-US" sz="5400" dirty="0" err="1" smtClean="0"/>
              <a:t>desafío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092716" y="3496048"/>
            <a:ext cx="67296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Apple Chancery"/>
                <a:cs typeface="Apple Chancery"/>
              </a:rPr>
              <a:t>No hay </a:t>
            </a:r>
            <a:r>
              <a:rPr lang="en-US" sz="4800" dirty="0" err="1" smtClean="0">
                <a:latin typeface="Apple Chancery"/>
                <a:cs typeface="Apple Chancery"/>
              </a:rPr>
              <a:t>una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belleza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que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pueda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comparar</a:t>
            </a:r>
            <a:r>
              <a:rPr lang="en-US" sz="4800" dirty="0" smtClean="0">
                <a:latin typeface="Apple Chancery"/>
                <a:cs typeface="Apple Chancery"/>
              </a:rPr>
              <a:t> con la </a:t>
            </a:r>
            <a:r>
              <a:rPr lang="en-US" sz="4800" dirty="0" err="1" smtClean="0">
                <a:latin typeface="Apple Chancery"/>
                <a:cs typeface="Apple Chancery"/>
              </a:rPr>
              <a:t>hermosura</a:t>
            </a:r>
            <a:r>
              <a:rPr lang="en-US" sz="4800" dirty="0" smtClean="0">
                <a:latin typeface="Apple Chancery"/>
                <a:cs typeface="Apple Chancery"/>
              </a:rPr>
              <a:t> de </a:t>
            </a:r>
            <a:r>
              <a:rPr lang="en-US" sz="4800" dirty="0" err="1" smtClean="0">
                <a:latin typeface="Apple Chancery"/>
                <a:cs typeface="Apple Chancery"/>
              </a:rPr>
              <a:t>Dulcinea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420550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4687052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4434" y="768731"/>
            <a:ext cx="8070447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Quién</a:t>
            </a:r>
            <a:r>
              <a:rPr lang="en-US" sz="5400" dirty="0" smtClean="0"/>
              <a:t> </a:t>
            </a:r>
            <a:r>
              <a:rPr lang="en-US" sz="5400" dirty="0" err="1" smtClean="0"/>
              <a:t>ganó</a:t>
            </a:r>
            <a:r>
              <a:rPr lang="en-US" sz="5400" dirty="0" smtClean="0"/>
              <a:t> la </a:t>
            </a:r>
            <a:r>
              <a:rPr lang="en-US" sz="5400" dirty="0" err="1" smtClean="0"/>
              <a:t>última</a:t>
            </a:r>
            <a:r>
              <a:rPr lang="en-US" sz="5400" dirty="0" smtClean="0"/>
              <a:t> </a:t>
            </a:r>
            <a:r>
              <a:rPr lang="en-US" sz="5400" dirty="0" err="1" smtClean="0"/>
              <a:t>batalla</a:t>
            </a:r>
            <a:r>
              <a:rPr lang="en-US" sz="5400" dirty="0" smtClean="0"/>
              <a:t>? 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450296" y="3627983"/>
            <a:ext cx="62157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Apple Chancery"/>
                <a:cs typeface="Apple Chancery"/>
              </a:rPr>
              <a:t>El caballero de la Blanca Luna.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87081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593" y="2738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1069" y="292144"/>
            <a:ext cx="800361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Cuáles</a:t>
            </a:r>
            <a:r>
              <a:rPr lang="en-US" sz="5400" dirty="0" smtClean="0"/>
              <a:t> </a:t>
            </a:r>
            <a:r>
              <a:rPr lang="en-US" sz="5400" dirty="0" err="1" smtClean="0"/>
              <a:t>eran</a:t>
            </a:r>
            <a:r>
              <a:rPr lang="en-US" sz="5400" dirty="0" smtClean="0"/>
              <a:t> </a:t>
            </a:r>
            <a:r>
              <a:rPr lang="en-US" sz="5400" dirty="0" err="1" smtClean="0"/>
              <a:t>las</a:t>
            </a:r>
            <a:r>
              <a:rPr lang="en-US" sz="5400" dirty="0" smtClean="0"/>
              <a:t> </a:t>
            </a:r>
            <a:r>
              <a:rPr lang="en-US" sz="5400" dirty="0" err="1" smtClean="0"/>
              <a:t>condiciones</a:t>
            </a:r>
            <a:r>
              <a:rPr lang="en-US" sz="5400" dirty="0" smtClean="0"/>
              <a:t> del </a:t>
            </a:r>
            <a:r>
              <a:rPr lang="en-US" sz="5400" dirty="0" err="1" smtClean="0"/>
              <a:t>desafío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286025" y="2244158"/>
            <a:ext cx="758443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pple Chancery"/>
                <a:cs typeface="Apple Chancery"/>
              </a:rPr>
              <a:t>Si </a:t>
            </a:r>
            <a:r>
              <a:rPr lang="en-US" sz="4000" dirty="0" err="1" smtClean="0">
                <a:latin typeface="Apple Chancery"/>
                <a:cs typeface="Apple Chancery"/>
              </a:rPr>
              <a:t>gana</a:t>
            </a:r>
            <a:r>
              <a:rPr lang="en-US" sz="4000" dirty="0" smtClean="0">
                <a:latin typeface="Apple Chancery"/>
                <a:cs typeface="Apple Chancery"/>
              </a:rPr>
              <a:t> el caballero de la Blanca Luna, DQ </a:t>
            </a:r>
            <a:r>
              <a:rPr lang="en-US" sz="4000" dirty="0" err="1" smtClean="0">
                <a:latin typeface="Apple Chancery"/>
                <a:cs typeface="Apple Chancery"/>
              </a:rPr>
              <a:t>confesará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su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dama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es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más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hermosa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Dulcinea</a:t>
            </a:r>
            <a:r>
              <a:rPr lang="en-US" sz="4000" dirty="0" smtClean="0">
                <a:latin typeface="Apple Chancery"/>
                <a:cs typeface="Apple Chancery"/>
              </a:rPr>
              <a:t> y se </a:t>
            </a:r>
            <a:r>
              <a:rPr lang="en-US" sz="4000" dirty="0" err="1" smtClean="0">
                <a:latin typeface="Apple Chancery"/>
                <a:cs typeface="Apple Chancery"/>
              </a:rPr>
              <a:t>retirará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por</a:t>
            </a:r>
            <a:r>
              <a:rPr lang="en-US" sz="4000" dirty="0" smtClean="0">
                <a:latin typeface="Apple Chancery"/>
                <a:cs typeface="Apple Chancery"/>
              </a:rPr>
              <a:t> un </a:t>
            </a:r>
            <a:r>
              <a:rPr lang="en-US" sz="4000" dirty="0" err="1" smtClean="0">
                <a:latin typeface="Apple Chancery"/>
                <a:cs typeface="Apple Chancery"/>
              </a:rPr>
              <a:t>año</a:t>
            </a:r>
            <a:r>
              <a:rPr lang="en-US" sz="4000" dirty="0" smtClean="0">
                <a:latin typeface="Apple Chancery"/>
                <a:cs typeface="Apple Chancery"/>
              </a:rPr>
              <a:t>. Si DQ </a:t>
            </a:r>
            <a:r>
              <a:rPr lang="en-US" sz="4000" dirty="0" err="1" smtClean="0">
                <a:latin typeface="Apple Chancery"/>
                <a:cs typeface="Apple Chancery"/>
              </a:rPr>
              <a:t>gana</a:t>
            </a:r>
            <a:r>
              <a:rPr lang="en-US" sz="4000" dirty="0" smtClean="0">
                <a:latin typeface="Apple Chancery"/>
                <a:cs typeface="Apple Chancery"/>
              </a:rPr>
              <a:t>, </a:t>
            </a:r>
            <a:r>
              <a:rPr lang="en-US" sz="4000" dirty="0" err="1" smtClean="0">
                <a:latin typeface="Apple Chancery"/>
                <a:cs typeface="Apple Chancery"/>
              </a:rPr>
              <a:t>recibirá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sus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armas</a:t>
            </a:r>
            <a:r>
              <a:rPr lang="en-US" sz="4000" dirty="0" smtClean="0">
                <a:latin typeface="Apple Chancery"/>
                <a:cs typeface="Apple Chancery"/>
              </a:rPr>
              <a:t>, </a:t>
            </a:r>
            <a:r>
              <a:rPr lang="en-US" sz="4000" dirty="0" err="1" smtClean="0">
                <a:latin typeface="Apple Chancery"/>
                <a:cs typeface="Apple Chancery"/>
              </a:rPr>
              <a:t>su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caballo</a:t>
            </a:r>
            <a:r>
              <a:rPr lang="en-US" sz="4000" dirty="0" smtClean="0">
                <a:latin typeface="Apple Chancery"/>
                <a:cs typeface="Apple Chancery"/>
              </a:rPr>
              <a:t> y </a:t>
            </a:r>
            <a:r>
              <a:rPr lang="en-US" sz="4000" dirty="0" err="1" smtClean="0">
                <a:latin typeface="Apple Chancery"/>
                <a:cs typeface="Apple Chancery"/>
              </a:rPr>
              <a:t>quedará</a:t>
            </a:r>
            <a:r>
              <a:rPr lang="en-US" sz="4000" dirty="0" smtClean="0">
                <a:latin typeface="Apple Chancery"/>
                <a:cs typeface="Apple Chancery"/>
              </a:rPr>
              <a:t> a la </a:t>
            </a:r>
            <a:r>
              <a:rPr lang="en-US" sz="4000" dirty="0" err="1" smtClean="0">
                <a:latin typeface="Apple Chancery"/>
                <a:cs typeface="Apple Chancery"/>
              </a:rPr>
              <a:t>disposión</a:t>
            </a:r>
            <a:r>
              <a:rPr lang="en-US" sz="4000" dirty="0" smtClean="0">
                <a:latin typeface="Apple Chancery"/>
                <a:cs typeface="Apple Chancery"/>
              </a:rPr>
              <a:t> la </a:t>
            </a:r>
            <a:r>
              <a:rPr lang="en-US" sz="4000" dirty="0" err="1" smtClean="0">
                <a:latin typeface="Apple Chancery"/>
                <a:cs typeface="Apple Chancery"/>
              </a:rPr>
              <a:t>cabeza</a:t>
            </a:r>
            <a:r>
              <a:rPr lang="en-US" sz="4000" dirty="0" smtClean="0">
                <a:latin typeface="Apple Chancery"/>
                <a:cs typeface="Apple Chancery"/>
              </a:rPr>
              <a:t> del caballero de la Blanca Luna.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836997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1149" y="241193"/>
            <a:ext cx="8371209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pasó</a:t>
            </a:r>
            <a:r>
              <a:rPr lang="en-US" sz="5400" dirty="0" smtClean="0"/>
              <a:t> al final de la </a:t>
            </a:r>
            <a:r>
              <a:rPr lang="en-US" sz="5400" dirty="0" err="1" smtClean="0"/>
              <a:t>última</a:t>
            </a:r>
            <a:r>
              <a:rPr lang="en-US" sz="5400" dirty="0" smtClean="0"/>
              <a:t> </a:t>
            </a:r>
            <a:r>
              <a:rPr lang="en-US" sz="5400" dirty="0" err="1" smtClean="0"/>
              <a:t>batalla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393162" y="2226352"/>
            <a:ext cx="62391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pple Chancery"/>
                <a:cs typeface="Apple Chancery"/>
              </a:rPr>
              <a:t>DQ </a:t>
            </a:r>
            <a:r>
              <a:rPr lang="en-US" sz="3600" dirty="0" err="1" smtClean="0">
                <a:latin typeface="Apple Chancery"/>
                <a:cs typeface="Apple Chancery"/>
              </a:rPr>
              <a:t>confesó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Dulcinea</a:t>
            </a:r>
            <a:r>
              <a:rPr lang="en-US" sz="3600" dirty="0" smtClean="0">
                <a:latin typeface="Apple Chancery"/>
                <a:cs typeface="Apple Chancery"/>
              </a:rPr>
              <a:t> era la </a:t>
            </a:r>
            <a:r>
              <a:rPr lang="en-US" sz="3600" dirty="0" err="1" smtClean="0">
                <a:latin typeface="Apple Chancery"/>
                <a:cs typeface="Apple Chancery"/>
              </a:rPr>
              <a:t>doncella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más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hermosa</a:t>
            </a:r>
            <a:r>
              <a:rPr lang="en-US" sz="3600" dirty="0" smtClean="0">
                <a:latin typeface="Apple Chancery"/>
                <a:cs typeface="Apple Chancery"/>
              </a:rPr>
              <a:t> del </a:t>
            </a:r>
            <a:r>
              <a:rPr lang="en-US" sz="3600" dirty="0" err="1" smtClean="0">
                <a:latin typeface="Apple Chancery"/>
                <a:cs typeface="Apple Chancery"/>
              </a:rPr>
              <a:t>mundo</a:t>
            </a:r>
            <a:r>
              <a:rPr lang="en-US" sz="3600" dirty="0" smtClean="0">
                <a:latin typeface="Apple Chancery"/>
                <a:cs typeface="Apple Chancery"/>
              </a:rPr>
              <a:t>. El caballero de la Blanca Luna no lo </a:t>
            </a:r>
            <a:r>
              <a:rPr lang="en-US" sz="3600" dirty="0" err="1" smtClean="0">
                <a:latin typeface="Apple Chancery"/>
                <a:cs typeface="Apple Chancery"/>
              </a:rPr>
              <a:t>mató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pero</a:t>
            </a:r>
            <a:r>
              <a:rPr lang="en-US" sz="3600" dirty="0" smtClean="0">
                <a:latin typeface="Apple Chancery"/>
                <a:cs typeface="Apple Chancery"/>
              </a:rPr>
              <a:t> DQ </a:t>
            </a:r>
            <a:r>
              <a:rPr lang="en-US" sz="3600" dirty="0" err="1" smtClean="0">
                <a:latin typeface="Apple Chancery"/>
                <a:cs typeface="Apple Chancery"/>
              </a:rPr>
              <a:t>tendría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retirarse</a:t>
            </a:r>
            <a:r>
              <a:rPr lang="en-US" sz="3600" dirty="0" smtClean="0">
                <a:latin typeface="Apple Chancery"/>
                <a:cs typeface="Apple Chancery"/>
              </a:rPr>
              <a:t> a </a:t>
            </a:r>
            <a:r>
              <a:rPr lang="en-US" sz="3600" dirty="0" err="1" smtClean="0">
                <a:latin typeface="Apple Chancery"/>
                <a:cs typeface="Apple Chancery"/>
              </a:rPr>
              <a:t>su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aldea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por</a:t>
            </a:r>
            <a:r>
              <a:rPr lang="en-US" sz="3600" dirty="0" smtClean="0">
                <a:latin typeface="Apple Chancery"/>
                <a:cs typeface="Apple Chancery"/>
              </a:rPr>
              <a:t> un </a:t>
            </a:r>
            <a:r>
              <a:rPr lang="en-US" sz="3600" dirty="0" err="1" smtClean="0">
                <a:latin typeface="Apple Chancery"/>
                <a:cs typeface="Apple Chancery"/>
              </a:rPr>
              <a:t>año</a:t>
            </a:r>
            <a:r>
              <a:rPr lang="en-US" sz="3600" dirty="0" smtClean="0">
                <a:latin typeface="Apple Chancery"/>
                <a:cs typeface="Apple Chancery"/>
              </a:rPr>
              <a:t>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28758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18487" y="869000"/>
            <a:ext cx="77863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¿</a:t>
            </a:r>
            <a:r>
              <a:rPr lang="en-US" sz="4800" dirty="0" err="1" smtClean="0"/>
              <a:t>Quién</a:t>
            </a:r>
            <a:r>
              <a:rPr lang="en-US" sz="4800" dirty="0" smtClean="0"/>
              <a:t> era el caballero de la Blanca Luna en </a:t>
            </a:r>
            <a:r>
              <a:rPr lang="en-US" sz="4800" dirty="0" err="1" smtClean="0"/>
              <a:t>realidad</a:t>
            </a:r>
            <a:r>
              <a:rPr lang="en-US" sz="4800" dirty="0" smtClean="0"/>
              <a:t> y </a:t>
            </a:r>
            <a:r>
              <a:rPr lang="en-US" sz="4800" dirty="0" err="1" smtClean="0"/>
              <a:t>por</a:t>
            </a:r>
            <a:r>
              <a:rPr lang="en-US" sz="4800" dirty="0" smtClean="0"/>
              <a:t> </a:t>
            </a:r>
            <a:r>
              <a:rPr lang="en-US" sz="4800" dirty="0" err="1" smtClean="0"/>
              <a:t>qué</a:t>
            </a:r>
            <a:r>
              <a:rPr lang="en-US" sz="4800" dirty="0" smtClean="0"/>
              <a:t> </a:t>
            </a:r>
            <a:r>
              <a:rPr lang="en-US" sz="4800" dirty="0" err="1" smtClean="0"/>
              <a:t>quería</a:t>
            </a:r>
            <a:r>
              <a:rPr lang="en-US" sz="4800" dirty="0" smtClean="0"/>
              <a:t> </a:t>
            </a:r>
            <a:r>
              <a:rPr lang="en-US" sz="4800" dirty="0" err="1" smtClean="0"/>
              <a:t>tener</a:t>
            </a:r>
            <a:r>
              <a:rPr lang="en-US" sz="4800" dirty="0" smtClean="0"/>
              <a:t> </a:t>
            </a:r>
            <a:r>
              <a:rPr lang="en-US" sz="4800" dirty="0" err="1" smtClean="0"/>
              <a:t>una</a:t>
            </a:r>
            <a:r>
              <a:rPr lang="en-US" sz="4800" dirty="0" smtClean="0"/>
              <a:t> </a:t>
            </a:r>
            <a:r>
              <a:rPr lang="en-US" sz="4800" dirty="0" err="1" smtClean="0"/>
              <a:t>batalla</a:t>
            </a:r>
            <a:r>
              <a:rPr lang="en-US" sz="4800" dirty="0" smtClean="0"/>
              <a:t> con DQ? 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924075" y="4506821"/>
            <a:ext cx="55808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pple Chancery"/>
                <a:cs typeface="Apple Chancery"/>
              </a:rPr>
              <a:t>Sansón</a:t>
            </a:r>
            <a:r>
              <a:rPr lang="en-US" sz="4000" dirty="0" smtClean="0">
                <a:latin typeface="Apple Chancery"/>
                <a:cs typeface="Apple Chancery"/>
              </a:rPr>
              <a:t> Carrasco. </a:t>
            </a:r>
            <a:r>
              <a:rPr lang="en-US" sz="4000" dirty="0" err="1" smtClean="0">
                <a:latin typeface="Apple Chancery"/>
                <a:cs typeface="Apple Chancery"/>
              </a:rPr>
              <a:t>Quería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hacerle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volver</a:t>
            </a:r>
            <a:r>
              <a:rPr lang="en-US" sz="4000" dirty="0" smtClean="0">
                <a:latin typeface="Apple Chancery"/>
                <a:cs typeface="Apple Chancery"/>
              </a:rPr>
              <a:t> a casa.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41685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4900" y="305520"/>
            <a:ext cx="67556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Cómo</a:t>
            </a:r>
            <a:r>
              <a:rPr lang="en-US" sz="6000" dirty="0" smtClean="0"/>
              <a:t> se llama el </a:t>
            </a:r>
            <a:r>
              <a:rPr lang="en-US" sz="6000" dirty="0" err="1" smtClean="0"/>
              <a:t>que</a:t>
            </a:r>
            <a:r>
              <a:rPr lang="en-US" sz="6000" dirty="0" smtClean="0"/>
              <a:t> </a:t>
            </a:r>
            <a:r>
              <a:rPr lang="en-US" sz="6000" dirty="0" err="1" smtClean="0"/>
              <a:t>tiene</a:t>
            </a:r>
            <a:r>
              <a:rPr lang="en-US" sz="6000" dirty="0" smtClean="0"/>
              <a:t> el </a:t>
            </a:r>
            <a:r>
              <a:rPr lang="en-US" sz="6000" dirty="0" err="1" smtClean="0"/>
              <a:t>retablo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pic>
        <p:nvPicPr>
          <p:cNvPr id="7" name="Picture 6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112" y="4702660"/>
            <a:ext cx="571477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pple Chancery"/>
                <a:cs typeface="Apple Chancery"/>
              </a:rPr>
              <a:t>Se llama </a:t>
            </a:r>
            <a:r>
              <a:rPr lang="en-US" sz="4000" dirty="0" err="1" smtClean="0">
                <a:latin typeface="Apple Chancery"/>
                <a:cs typeface="Apple Chancery"/>
              </a:rPr>
              <a:t>maese</a:t>
            </a:r>
            <a:r>
              <a:rPr lang="en-US" sz="4000" dirty="0" smtClean="0">
                <a:latin typeface="Apple Chancery"/>
                <a:cs typeface="Apple Chancery"/>
              </a:rPr>
              <a:t> Pedro.</a:t>
            </a:r>
            <a:endParaRPr lang="en-US" sz="4000" dirty="0">
              <a:latin typeface="Apple Chancery"/>
              <a:cs typeface="Apple Chancery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60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02286" y="384366"/>
            <a:ext cx="71848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¿</a:t>
            </a:r>
            <a:r>
              <a:rPr lang="en-US" sz="4800" dirty="0" err="1" smtClean="0"/>
              <a:t>Cuál</a:t>
            </a:r>
            <a:r>
              <a:rPr lang="en-US" sz="4800" dirty="0" smtClean="0"/>
              <a:t> era el </a:t>
            </a:r>
            <a:r>
              <a:rPr lang="en-US" sz="4800" dirty="0" err="1" smtClean="0"/>
              <a:t>nombre</a:t>
            </a:r>
            <a:r>
              <a:rPr lang="en-US" sz="4800" dirty="0" smtClean="0"/>
              <a:t> de </a:t>
            </a:r>
            <a:r>
              <a:rPr lang="en-US" sz="4800" dirty="0" err="1" smtClean="0"/>
              <a:t>nacimiento</a:t>
            </a:r>
            <a:r>
              <a:rPr lang="en-US" sz="4800" dirty="0" smtClean="0"/>
              <a:t> de DQ?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204332" y="3833919"/>
            <a:ext cx="67182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Apple Chancery"/>
                <a:cs typeface="Apple Chancery"/>
              </a:rPr>
              <a:t>Alonso </a:t>
            </a:r>
            <a:r>
              <a:rPr lang="en-US" sz="5400" dirty="0" err="1" smtClean="0">
                <a:latin typeface="Apple Chancery"/>
                <a:cs typeface="Apple Chancery"/>
              </a:rPr>
              <a:t>Quijano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15047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4307" y="668462"/>
            <a:ext cx="85048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Qué</a:t>
            </a:r>
            <a:r>
              <a:rPr lang="en-US" sz="6000" dirty="0" smtClean="0"/>
              <a:t> </a:t>
            </a:r>
            <a:r>
              <a:rPr lang="en-US" sz="6000" dirty="0" err="1" smtClean="0"/>
              <a:t>es</a:t>
            </a:r>
            <a:r>
              <a:rPr lang="en-US" sz="6000" dirty="0" smtClean="0"/>
              <a:t> </a:t>
            </a:r>
            <a:r>
              <a:rPr lang="en-US" sz="6000" dirty="0" err="1" smtClean="0"/>
              <a:t>otro</a:t>
            </a:r>
            <a:r>
              <a:rPr lang="en-US" sz="6000" dirty="0" smtClean="0"/>
              <a:t> </a:t>
            </a:r>
            <a:r>
              <a:rPr lang="en-US" sz="6000" dirty="0" err="1" smtClean="0"/>
              <a:t>nombre</a:t>
            </a:r>
            <a:r>
              <a:rPr lang="en-US" sz="6000" dirty="0" smtClean="0"/>
              <a:t> de DQ (un </a:t>
            </a:r>
            <a:r>
              <a:rPr lang="en-US" sz="6000" dirty="0" err="1" smtClean="0"/>
              <a:t>apodo</a:t>
            </a:r>
            <a:r>
              <a:rPr lang="en-US" sz="6000" dirty="0" smtClean="0"/>
              <a:t> de </a:t>
            </a:r>
            <a:r>
              <a:rPr lang="en-US" sz="6000" dirty="0" err="1" smtClean="0"/>
              <a:t>sus</a:t>
            </a:r>
            <a:r>
              <a:rPr lang="en-US" sz="6000" dirty="0" smtClean="0"/>
              <a:t> amigos)?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493819" y="4562779"/>
            <a:ext cx="66501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Apple Chancery"/>
                <a:cs typeface="Apple Chancery"/>
              </a:rPr>
              <a:t>El </a:t>
            </a:r>
            <a:r>
              <a:rPr lang="en-US" sz="5400" dirty="0" err="1" smtClean="0">
                <a:latin typeface="Apple Chancery"/>
                <a:cs typeface="Apple Chancery"/>
              </a:rPr>
              <a:t>Bueno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58926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60" y="4471297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4434" y="635039"/>
            <a:ext cx="812057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hizo</a:t>
            </a:r>
            <a:r>
              <a:rPr lang="en-US" sz="5400" dirty="0" smtClean="0"/>
              <a:t> DQ </a:t>
            </a:r>
            <a:r>
              <a:rPr lang="en-US" sz="5400" dirty="0" err="1" smtClean="0"/>
              <a:t>durante</a:t>
            </a:r>
            <a:r>
              <a:rPr lang="en-US" sz="5400" dirty="0" smtClean="0"/>
              <a:t> </a:t>
            </a:r>
            <a:r>
              <a:rPr lang="en-US" sz="5400" dirty="0" err="1" smtClean="0"/>
              <a:t>su</a:t>
            </a:r>
            <a:r>
              <a:rPr lang="en-US" sz="5400" dirty="0" smtClean="0"/>
              <a:t> </a:t>
            </a:r>
            <a:r>
              <a:rPr lang="en-US" sz="5400" dirty="0" err="1" smtClean="0"/>
              <a:t>corta</a:t>
            </a:r>
            <a:r>
              <a:rPr lang="en-US" sz="5400" dirty="0" smtClean="0"/>
              <a:t> </a:t>
            </a:r>
            <a:r>
              <a:rPr lang="en-US" sz="5400" dirty="0" err="1" smtClean="0"/>
              <a:t>enfermedad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700257" y="2958991"/>
            <a:ext cx="685475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 err="1" smtClean="0">
                <a:latin typeface="Apple Chancery"/>
                <a:cs typeface="Apple Chancery"/>
              </a:rPr>
              <a:t>Hizo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su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testamento</a:t>
            </a:r>
            <a:r>
              <a:rPr lang="en-US" sz="4400" i="1" dirty="0" smtClean="0">
                <a:latin typeface="Apple Chancery"/>
                <a:cs typeface="Apple Chancery"/>
              </a:rPr>
              <a:t>, </a:t>
            </a:r>
            <a:r>
              <a:rPr lang="en-US" sz="4400" i="1" dirty="0" err="1" smtClean="0">
                <a:latin typeface="Apple Chancery"/>
                <a:cs typeface="Apple Chancery"/>
              </a:rPr>
              <a:t>recobró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su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razón</a:t>
            </a:r>
            <a:r>
              <a:rPr lang="en-US" sz="4400" i="1" dirty="0" smtClean="0">
                <a:latin typeface="Apple Chancery"/>
                <a:cs typeface="Apple Chancery"/>
              </a:rPr>
              <a:t>, </a:t>
            </a:r>
            <a:r>
              <a:rPr lang="en-US" sz="4400" i="1" dirty="0" err="1" smtClean="0">
                <a:latin typeface="Apple Chancery"/>
                <a:cs typeface="Apple Chancery"/>
              </a:rPr>
              <a:t>vio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claramente</a:t>
            </a:r>
            <a:r>
              <a:rPr lang="en-US" sz="4400" i="1" dirty="0" smtClean="0">
                <a:latin typeface="Apple Chancery"/>
                <a:cs typeface="Apple Chancery"/>
              </a:rPr>
              <a:t> el error en </a:t>
            </a:r>
            <a:r>
              <a:rPr lang="en-US" sz="4400" i="1" dirty="0" err="1" smtClean="0">
                <a:latin typeface="Apple Chancery"/>
                <a:cs typeface="Apple Chancery"/>
              </a:rPr>
              <a:t>que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había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vivido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sus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últimos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años</a:t>
            </a:r>
            <a:r>
              <a:rPr lang="en-US" sz="4400" i="1" dirty="0" smtClean="0">
                <a:latin typeface="Apple Chancery"/>
                <a:cs typeface="Apple Chancery"/>
              </a:rPr>
              <a:t> y </a:t>
            </a:r>
            <a:r>
              <a:rPr lang="en-US" sz="4400" i="1" dirty="0" err="1" smtClean="0">
                <a:latin typeface="Apple Chancery"/>
                <a:cs typeface="Apple Chancery"/>
              </a:rPr>
              <a:t>renunció</a:t>
            </a:r>
            <a:r>
              <a:rPr lang="en-US" sz="4400" i="1" dirty="0" smtClean="0">
                <a:latin typeface="Apple Chancery"/>
                <a:cs typeface="Apple Chancery"/>
              </a:rPr>
              <a:t> los </a:t>
            </a:r>
            <a:r>
              <a:rPr lang="en-US" sz="4400" i="1" dirty="0" err="1" smtClean="0">
                <a:latin typeface="Apple Chancery"/>
                <a:cs typeface="Apple Chancery"/>
              </a:rPr>
              <a:t>libros</a:t>
            </a:r>
            <a:r>
              <a:rPr lang="en-US" sz="4400" i="1" dirty="0" smtClean="0">
                <a:latin typeface="Apple Chancery"/>
                <a:cs typeface="Apple Chancery"/>
              </a:rPr>
              <a:t> de </a:t>
            </a:r>
            <a:r>
              <a:rPr lang="en-US" sz="4400" i="1" dirty="0" err="1" smtClean="0">
                <a:latin typeface="Apple Chancery"/>
                <a:cs typeface="Apple Chancery"/>
              </a:rPr>
              <a:t>caballerías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r>
              <a:rPr lang="en-US" sz="4400" dirty="0" smtClean="0"/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1500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42591" y="573346"/>
            <a:ext cx="768614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Por</a:t>
            </a:r>
            <a:r>
              <a:rPr lang="en-US" sz="5400" dirty="0" smtClean="0"/>
              <a:t> 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murió</a:t>
            </a:r>
            <a:r>
              <a:rPr lang="en-US" sz="5400" dirty="0" smtClean="0"/>
              <a:t> DQ al final?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556477" y="2972144"/>
            <a:ext cx="589827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Apple Chancery"/>
                <a:cs typeface="Apple Chancery"/>
              </a:rPr>
              <a:t>Perdió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su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honra</a:t>
            </a:r>
            <a:r>
              <a:rPr lang="en-US" sz="4400" dirty="0" smtClean="0">
                <a:latin typeface="Apple Chancery"/>
                <a:cs typeface="Apple Chancery"/>
              </a:rPr>
              <a:t> en la </a:t>
            </a:r>
            <a:r>
              <a:rPr lang="en-US" sz="4400" dirty="0" err="1" smtClean="0">
                <a:latin typeface="Apple Chancery"/>
                <a:cs typeface="Apple Chancery"/>
              </a:rPr>
              <a:t>última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batalla</a:t>
            </a:r>
            <a:r>
              <a:rPr lang="en-US" sz="4400" dirty="0" smtClean="0">
                <a:latin typeface="Apple Chancery"/>
                <a:cs typeface="Apple Chancery"/>
              </a:rPr>
              <a:t>. </a:t>
            </a:r>
            <a:r>
              <a:rPr lang="en-US" sz="4400" dirty="0" err="1" smtClean="0">
                <a:latin typeface="Apple Chancery"/>
                <a:cs typeface="Apple Chancery"/>
              </a:rPr>
              <a:t>Cuando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tenía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que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retirarse</a:t>
            </a:r>
            <a:r>
              <a:rPr lang="en-US" sz="4400" dirty="0" smtClean="0">
                <a:latin typeface="Apple Chancery"/>
                <a:cs typeface="Apple Chancery"/>
              </a:rPr>
              <a:t>, </a:t>
            </a:r>
            <a:r>
              <a:rPr lang="en-US" sz="4400" dirty="0" err="1" smtClean="0">
                <a:latin typeface="Apple Chancery"/>
                <a:cs typeface="Apple Chancery"/>
              </a:rPr>
              <a:t>perdió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sus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sueños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612294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51397" y="785443"/>
            <a:ext cx="803702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/>
              <a:t>Escriban</a:t>
            </a:r>
            <a:r>
              <a:rPr lang="en-US" sz="4400" dirty="0" smtClean="0"/>
              <a:t> </a:t>
            </a:r>
            <a:r>
              <a:rPr lang="en-US" sz="4400" dirty="0" err="1" smtClean="0"/>
              <a:t>todas</a:t>
            </a:r>
            <a:r>
              <a:rPr lang="en-US" sz="4400" dirty="0" smtClean="0"/>
              <a:t> </a:t>
            </a:r>
            <a:r>
              <a:rPr lang="en-US" sz="4400" dirty="0" err="1" smtClean="0"/>
              <a:t>las</a:t>
            </a:r>
            <a:r>
              <a:rPr lang="en-US" sz="4400" dirty="0" smtClean="0"/>
              <a:t> </a:t>
            </a:r>
            <a:r>
              <a:rPr lang="en-US" sz="4400" dirty="0" err="1" smtClean="0"/>
              <a:t>burlas</a:t>
            </a:r>
            <a:r>
              <a:rPr lang="en-US" sz="4400" dirty="0" smtClean="0"/>
              <a:t> de los </a:t>
            </a:r>
            <a:r>
              <a:rPr lang="en-US" sz="4400" dirty="0" err="1" smtClean="0"/>
              <a:t>duques</a:t>
            </a:r>
            <a:r>
              <a:rPr lang="en-US" sz="4400" dirty="0" smtClean="0"/>
              <a:t>.</a:t>
            </a:r>
            <a:endParaRPr lang="en-US" sz="4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974202" y="2240873"/>
            <a:ext cx="56142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US" sz="4000" dirty="0" err="1" smtClean="0">
                <a:latin typeface="Apple Chancery"/>
                <a:cs typeface="Apple Chancery"/>
              </a:rPr>
              <a:t>Merlín</a:t>
            </a:r>
            <a:endParaRPr lang="en-US" sz="4000" dirty="0" smtClean="0">
              <a:latin typeface="Apple Chancery"/>
              <a:cs typeface="Apple Chancery"/>
            </a:endParaRPr>
          </a:p>
          <a:p>
            <a:pPr marL="742950" indent="-742950">
              <a:buAutoNum type="arabicPeriod"/>
            </a:pPr>
            <a:r>
              <a:rPr lang="en-US" sz="4000" dirty="0" err="1" smtClean="0">
                <a:latin typeface="Apple Chancery"/>
                <a:cs typeface="Apple Chancery"/>
              </a:rPr>
              <a:t>Clavileño</a:t>
            </a:r>
            <a:endParaRPr lang="en-US" sz="4000" dirty="0" smtClean="0">
              <a:latin typeface="Apple Chancery"/>
              <a:cs typeface="Apple Chancery"/>
            </a:endParaRPr>
          </a:p>
          <a:p>
            <a:pPr marL="742950" indent="-742950">
              <a:buAutoNum type="arabicPeriod"/>
            </a:pPr>
            <a:r>
              <a:rPr lang="en-US" sz="4000" dirty="0" err="1" smtClean="0">
                <a:latin typeface="Apple Chancery"/>
                <a:cs typeface="Apple Chancery"/>
              </a:rPr>
              <a:t>Altisidora</a:t>
            </a:r>
            <a:endParaRPr lang="en-US" sz="4000" dirty="0" smtClean="0">
              <a:latin typeface="Apple Chancery"/>
              <a:cs typeface="Apple Chancery"/>
            </a:endParaRPr>
          </a:p>
          <a:p>
            <a:pPr marL="742950" indent="-742950">
              <a:buAutoNum type="arabicPeriod"/>
            </a:pPr>
            <a:r>
              <a:rPr lang="en-US" sz="4000" dirty="0" err="1" smtClean="0">
                <a:latin typeface="Apple Chancery"/>
                <a:cs typeface="Apple Chancery"/>
              </a:rPr>
              <a:t>Barataria</a:t>
            </a:r>
            <a:endParaRPr lang="en-US" sz="4000" dirty="0" smtClean="0">
              <a:latin typeface="Apple Chancery"/>
              <a:cs typeface="Apple Chancery"/>
            </a:endParaRPr>
          </a:p>
          <a:p>
            <a:pPr marL="742950" indent="-742950">
              <a:buAutoNum type="arabicPeriod"/>
            </a:pPr>
            <a:r>
              <a:rPr lang="en-US" sz="4000" dirty="0" smtClean="0">
                <a:latin typeface="Apple Chancery"/>
                <a:cs typeface="Apple Chancery"/>
              </a:rPr>
              <a:t>Pedro </a:t>
            </a:r>
            <a:r>
              <a:rPr lang="en-US" sz="4000" dirty="0" err="1" smtClean="0">
                <a:latin typeface="Apple Chancery"/>
                <a:cs typeface="Apple Chancery"/>
              </a:rPr>
              <a:t>Recio</a:t>
            </a:r>
            <a:endParaRPr lang="en-US" sz="4000" dirty="0" smtClean="0">
              <a:latin typeface="Apple Chancery"/>
              <a:cs typeface="Apple Chancery"/>
            </a:endParaRPr>
          </a:p>
          <a:p>
            <a:pPr marL="742950" indent="-742950">
              <a:buAutoNum type="arabicPeriod"/>
            </a:pPr>
            <a:r>
              <a:rPr lang="en-US" sz="4000" dirty="0" smtClean="0">
                <a:latin typeface="Apple Chancery"/>
                <a:cs typeface="Apple Chancery"/>
              </a:rPr>
              <a:t>La </a:t>
            </a:r>
            <a:r>
              <a:rPr lang="en-US" sz="4000" dirty="0" err="1" smtClean="0">
                <a:latin typeface="Apple Chancery"/>
                <a:cs typeface="Apple Chancery"/>
              </a:rPr>
              <a:t>falsa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batalla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44598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059" y="4355307"/>
            <a:ext cx="8562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Apple Chancery"/>
                <a:cs typeface="Apple Chancery"/>
              </a:rPr>
              <a:t>Piensa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que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es</a:t>
            </a:r>
            <a:r>
              <a:rPr lang="en-US" sz="4800" dirty="0" smtClean="0">
                <a:latin typeface="Apple Chancery"/>
                <a:cs typeface="Apple Chancery"/>
              </a:rPr>
              <a:t> la </a:t>
            </a:r>
            <a:r>
              <a:rPr lang="en-US" sz="4800" dirty="0" err="1" smtClean="0">
                <a:latin typeface="Apple Chancery"/>
                <a:cs typeface="Apple Chancery"/>
              </a:rPr>
              <a:t>realidad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6469" y="205226"/>
            <a:ext cx="85865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¿</a:t>
            </a:r>
            <a:r>
              <a:rPr lang="en-US" sz="7200" dirty="0" err="1" smtClean="0"/>
              <a:t>Qué</a:t>
            </a:r>
            <a:r>
              <a:rPr lang="en-US" sz="7200" dirty="0" smtClean="0"/>
              <a:t> </a:t>
            </a:r>
            <a:r>
              <a:rPr lang="en-US" sz="7200" dirty="0" err="1" smtClean="0"/>
              <a:t>interpretación</a:t>
            </a:r>
            <a:r>
              <a:rPr lang="en-US" sz="7200" dirty="0" smtClean="0"/>
              <a:t> </a:t>
            </a:r>
            <a:r>
              <a:rPr lang="en-US" sz="7200" dirty="0" err="1" smtClean="0"/>
              <a:t>tiene</a:t>
            </a:r>
            <a:r>
              <a:rPr lang="en-US" sz="7200" dirty="0" smtClean="0"/>
              <a:t> DQ del </a:t>
            </a:r>
            <a:r>
              <a:rPr lang="en-US" sz="7200" dirty="0" err="1" smtClean="0"/>
              <a:t>retablo</a:t>
            </a:r>
            <a:r>
              <a:rPr lang="en-US" sz="7200" dirty="0" smtClean="0"/>
              <a:t>?</a:t>
            </a:r>
            <a:endParaRPr lang="en-US" sz="72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40" y="3606840"/>
            <a:ext cx="1099432" cy="7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56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9506"/>
            <a:ext cx="89906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/>
              <a:t>¿</a:t>
            </a:r>
            <a:r>
              <a:rPr lang="en-US" sz="8000" dirty="0" err="1" smtClean="0"/>
              <a:t>Qué</a:t>
            </a:r>
            <a:r>
              <a:rPr lang="en-US" sz="8000" dirty="0" smtClean="0"/>
              <a:t> </a:t>
            </a:r>
            <a:r>
              <a:rPr lang="en-US" sz="8000" dirty="0" err="1" smtClean="0"/>
              <a:t>hizo</a:t>
            </a:r>
            <a:r>
              <a:rPr lang="en-US" sz="8000" dirty="0" smtClean="0"/>
              <a:t> DQ con el </a:t>
            </a:r>
            <a:r>
              <a:rPr lang="en-US" sz="8000" dirty="0" err="1" smtClean="0"/>
              <a:t>retablo</a:t>
            </a:r>
            <a:r>
              <a:rPr lang="en-US" sz="8000" dirty="0" smtClean="0"/>
              <a:t>?</a:t>
            </a:r>
            <a:endParaRPr lang="en-US" sz="8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024444"/>
            <a:ext cx="1099432" cy="748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33231" y="3270117"/>
            <a:ext cx="7684263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pple Chancery"/>
                <a:cs typeface="Apple Chancery"/>
              </a:rPr>
              <a:t>Atacó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las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figuras</a:t>
            </a:r>
            <a:r>
              <a:rPr lang="en-US" sz="3600" dirty="0" smtClean="0">
                <a:latin typeface="Apple Chancery"/>
                <a:cs typeface="Apple Chancery"/>
              </a:rPr>
              <a:t> del </a:t>
            </a:r>
            <a:r>
              <a:rPr lang="en-US" sz="3600" dirty="0" err="1" smtClean="0">
                <a:latin typeface="Apple Chancery"/>
                <a:cs typeface="Apple Chancery"/>
              </a:rPr>
              <a:t>retablo</a:t>
            </a:r>
            <a:r>
              <a:rPr lang="en-US" sz="3600" dirty="0" smtClean="0">
                <a:latin typeface="Apple Chancery"/>
                <a:cs typeface="Apple Chancery"/>
              </a:rPr>
              <a:t> con </a:t>
            </a:r>
            <a:r>
              <a:rPr lang="en-US" sz="3600" dirty="0" err="1" smtClean="0">
                <a:latin typeface="Apple Chancery"/>
                <a:cs typeface="Apple Chancery"/>
              </a:rPr>
              <a:t>su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espada</a:t>
            </a:r>
            <a:r>
              <a:rPr lang="en-US" sz="3600" dirty="0" smtClean="0">
                <a:latin typeface="Apple Chancery"/>
                <a:cs typeface="Apple Chancery"/>
              </a:rPr>
              <a:t>, </a:t>
            </a:r>
            <a:r>
              <a:rPr lang="en-US" sz="3600" dirty="0" err="1" smtClean="0">
                <a:latin typeface="Apple Chancery"/>
                <a:cs typeface="Apple Chancery"/>
              </a:rPr>
              <a:t>descabezándolas</a:t>
            </a:r>
            <a:r>
              <a:rPr lang="en-US" sz="3600" dirty="0">
                <a:latin typeface="Apple Chancery"/>
                <a:cs typeface="Apple Chancery"/>
              </a:rPr>
              <a:t> </a:t>
            </a:r>
            <a:r>
              <a:rPr lang="en-US" sz="3600" dirty="0" smtClean="0">
                <a:latin typeface="Apple Chancery"/>
                <a:cs typeface="Apple Chancery"/>
              </a:rPr>
              <a:t>y </a:t>
            </a:r>
            <a:r>
              <a:rPr lang="en-US" sz="3600" dirty="0" err="1" smtClean="0">
                <a:latin typeface="Apple Chancery"/>
                <a:cs typeface="Apple Chancery"/>
              </a:rPr>
              <a:t>destruyó</a:t>
            </a:r>
            <a:r>
              <a:rPr lang="en-US" sz="3600" dirty="0" smtClean="0">
                <a:latin typeface="Apple Chancery"/>
                <a:cs typeface="Apple Chancery"/>
              </a:rPr>
              <a:t> el </a:t>
            </a:r>
            <a:r>
              <a:rPr lang="en-US" sz="3600" dirty="0" err="1" smtClean="0">
                <a:latin typeface="Apple Chancery"/>
                <a:cs typeface="Apple Chancery"/>
              </a:rPr>
              <a:t>retablo</a:t>
            </a:r>
            <a:r>
              <a:rPr lang="en-US" sz="3600" dirty="0" smtClean="0">
                <a:latin typeface="Apple Chancery"/>
                <a:cs typeface="Apple Chancery"/>
              </a:rPr>
              <a:t>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09781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924" y="508000"/>
            <a:ext cx="903396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Qué</a:t>
            </a:r>
            <a:r>
              <a:rPr lang="en-US" sz="6600" dirty="0" smtClean="0"/>
              <a:t> </a:t>
            </a:r>
            <a:r>
              <a:rPr lang="en-US" sz="6600" dirty="0" err="1" smtClean="0"/>
              <a:t>hizo</a:t>
            </a:r>
            <a:r>
              <a:rPr lang="en-US" sz="6600" dirty="0" smtClean="0"/>
              <a:t> DQ </a:t>
            </a:r>
            <a:r>
              <a:rPr lang="en-US" sz="6600" dirty="0" err="1" smtClean="0"/>
              <a:t>después</a:t>
            </a:r>
            <a:r>
              <a:rPr lang="en-US" sz="6600" dirty="0" smtClean="0"/>
              <a:t> de </a:t>
            </a:r>
            <a:r>
              <a:rPr lang="en-US" sz="6600" dirty="0" err="1" smtClean="0"/>
              <a:t>oír</a:t>
            </a:r>
            <a:r>
              <a:rPr lang="en-US" sz="6600" dirty="0" smtClean="0"/>
              <a:t> </a:t>
            </a:r>
            <a:r>
              <a:rPr lang="en-US" sz="6600" dirty="0" err="1" smtClean="0"/>
              <a:t>las</a:t>
            </a:r>
            <a:r>
              <a:rPr lang="en-US" sz="6600" dirty="0" smtClean="0"/>
              <a:t> </a:t>
            </a:r>
            <a:r>
              <a:rPr lang="en-US" sz="6600" dirty="0" err="1" smtClean="0"/>
              <a:t>palabras</a:t>
            </a:r>
            <a:r>
              <a:rPr lang="en-US" sz="6600" dirty="0" smtClean="0"/>
              <a:t> de </a:t>
            </a:r>
            <a:r>
              <a:rPr lang="en-US" sz="6600" dirty="0" err="1" smtClean="0"/>
              <a:t>maese</a:t>
            </a:r>
            <a:r>
              <a:rPr lang="en-US" sz="6600" dirty="0" smtClean="0"/>
              <a:t> Pedro?</a:t>
            </a:r>
            <a:endParaRPr lang="en-US" sz="66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3988328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54616" y="3988328"/>
            <a:ext cx="71796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pple Chancery"/>
                <a:cs typeface="Apple Chancery"/>
              </a:rPr>
              <a:t>Con </a:t>
            </a:r>
            <a:r>
              <a:rPr lang="en-US" sz="4000" dirty="0" err="1" smtClean="0">
                <a:latin typeface="Apple Chancery"/>
                <a:cs typeface="Apple Chancery"/>
              </a:rPr>
              <a:t>calma</a:t>
            </a:r>
            <a:r>
              <a:rPr lang="en-US" sz="4000" dirty="0" smtClean="0">
                <a:latin typeface="Apple Chancery"/>
                <a:cs typeface="Apple Chancery"/>
              </a:rPr>
              <a:t> le </a:t>
            </a:r>
            <a:r>
              <a:rPr lang="en-US" sz="4000" dirty="0" err="1" smtClean="0">
                <a:latin typeface="Apple Chancery"/>
                <a:cs typeface="Apple Chancery"/>
              </a:rPr>
              <a:t>pagó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por</a:t>
            </a:r>
            <a:r>
              <a:rPr lang="en-US" sz="4000" dirty="0" smtClean="0">
                <a:latin typeface="Apple Chancery"/>
                <a:cs typeface="Apple Chancery"/>
              </a:rPr>
              <a:t> la </a:t>
            </a:r>
            <a:r>
              <a:rPr lang="en-US" sz="4000" dirty="0" err="1" smtClean="0">
                <a:latin typeface="Apple Chancery"/>
                <a:cs typeface="Apple Chancery"/>
              </a:rPr>
              <a:t>destrucción</a:t>
            </a:r>
            <a:r>
              <a:rPr lang="en-US" sz="4000" dirty="0" smtClean="0">
                <a:latin typeface="Apple Chancery"/>
                <a:cs typeface="Apple Chancery"/>
              </a:rPr>
              <a:t> del </a:t>
            </a:r>
            <a:r>
              <a:rPr lang="en-US" sz="4000" dirty="0" err="1" smtClean="0">
                <a:latin typeface="Apple Chancery"/>
                <a:cs typeface="Apple Chancery"/>
              </a:rPr>
              <a:t>retablo</a:t>
            </a:r>
            <a:r>
              <a:rPr lang="en-US" sz="4000" dirty="0" smtClean="0">
                <a:latin typeface="Apple Chancery"/>
                <a:cs typeface="Apple Chancery"/>
              </a:rPr>
              <a:t> y </a:t>
            </a:r>
            <a:r>
              <a:rPr lang="en-US" sz="4000" dirty="0" err="1" smtClean="0">
                <a:latin typeface="Apple Chancery"/>
                <a:cs typeface="Apple Chancery"/>
              </a:rPr>
              <a:t>las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figuras</a:t>
            </a:r>
            <a:r>
              <a:rPr lang="en-US" sz="4000" dirty="0" smtClean="0">
                <a:latin typeface="Apple Chancery"/>
                <a:cs typeface="Apple Chancery"/>
              </a:rPr>
              <a:t> y </a:t>
            </a:r>
            <a:r>
              <a:rPr lang="en-US" sz="4000" dirty="0" err="1" smtClean="0">
                <a:latin typeface="Apple Chancery"/>
                <a:cs typeface="Apple Chancery"/>
              </a:rPr>
              <a:t>pagaron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por</a:t>
            </a:r>
            <a:r>
              <a:rPr lang="en-US" sz="4000" dirty="0" smtClean="0">
                <a:latin typeface="Apple Chancery"/>
                <a:cs typeface="Apple Chancery"/>
              </a:rPr>
              <a:t> la </a:t>
            </a:r>
            <a:r>
              <a:rPr lang="en-US" sz="4000" dirty="0" err="1" smtClean="0">
                <a:latin typeface="Apple Chancery"/>
                <a:cs typeface="Apple Chancery"/>
              </a:rPr>
              <a:t>cena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todos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presentes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963949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42938"/>
            <a:ext cx="92504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/>
              <a:t>Explica</a:t>
            </a:r>
            <a:r>
              <a:rPr lang="en-US" sz="7200" dirty="0" smtClean="0"/>
              <a:t> la </a:t>
            </a:r>
            <a:r>
              <a:rPr lang="en-US" sz="7200" dirty="0" err="1" smtClean="0"/>
              <a:t>historia</a:t>
            </a:r>
            <a:r>
              <a:rPr lang="en-US" sz="7200" dirty="0" smtClean="0"/>
              <a:t> del </a:t>
            </a:r>
            <a:r>
              <a:rPr lang="en-US" sz="7200" dirty="0" err="1" smtClean="0"/>
              <a:t>retablo</a:t>
            </a:r>
            <a:r>
              <a:rPr lang="en-US" sz="7200" dirty="0" smtClean="0"/>
              <a:t>.</a:t>
            </a:r>
            <a:endParaRPr lang="en-US" sz="72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10555" y="3451262"/>
            <a:ext cx="70280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pple Chancery"/>
                <a:cs typeface="Apple Chancery"/>
              </a:rPr>
              <a:t>Una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princesa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es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prisionera</a:t>
            </a:r>
            <a:r>
              <a:rPr lang="en-US" sz="4000" dirty="0" smtClean="0">
                <a:latin typeface="Apple Chancery"/>
                <a:cs typeface="Apple Chancery"/>
              </a:rPr>
              <a:t> en </a:t>
            </a:r>
            <a:r>
              <a:rPr lang="en-US" sz="4000" dirty="0" err="1" smtClean="0">
                <a:latin typeface="Apple Chancery"/>
                <a:cs typeface="Apple Chancery"/>
              </a:rPr>
              <a:t>una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torre</a:t>
            </a:r>
            <a:r>
              <a:rPr lang="en-US" sz="4000" dirty="0" smtClean="0">
                <a:latin typeface="Apple Chancery"/>
                <a:cs typeface="Apple Chancery"/>
              </a:rPr>
              <a:t> de los </a:t>
            </a:r>
            <a:r>
              <a:rPr lang="en-US" sz="4000" dirty="0" err="1" smtClean="0">
                <a:latin typeface="Apple Chancery"/>
                <a:cs typeface="Apple Chancery"/>
              </a:rPr>
              <a:t>moros</a:t>
            </a:r>
            <a:r>
              <a:rPr lang="en-US" sz="4000" dirty="0" smtClean="0">
                <a:latin typeface="Apple Chancery"/>
                <a:cs typeface="Apple Chancery"/>
              </a:rPr>
              <a:t>. Su </a:t>
            </a:r>
            <a:r>
              <a:rPr lang="en-US" sz="4000" dirty="0" err="1" smtClean="0">
                <a:latin typeface="Apple Chancery"/>
                <a:cs typeface="Apple Chancery"/>
              </a:rPr>
              <a:t>esposo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llega</a:t>
            </a:r>
            <a:r>
              <a:rPr lang="en-US" sz="4000" dirty="0" smtClean="0">
                <a:latin typeface="Apple Chancery"/>
                <a:cs typeface="Apple Chancery"/>
              </a:rPr>
              <a:t> y se </a:t>
            </a:r>
            <a:r>
              <a:rPr lang="en-US" sz="4000" dirty="0" err="1" smtClean="0">
                <a:latin typeface="Apple Chancery"/>
                <a:cs typeface="Apple Chancery"/>
              </a:rPr>
              <a:t>escapan</a:t>
            </a:r>
            <a:r>
              <a:rPr lang="en-US" sz="4000" dirty="0" smtClean="0">
                <a:latin typeface="Apple Chancery"/>
                <a:cs typeface="Apple Chancery"/>
              </a:rPr>
              <a:t> de la ciudad. Los </a:t>
            </a:r>
            <a:r>
              <a:rPr lang="en-US" sz="4000" dirty="0" err="1" smtClean="0">
                <a:latin typeface="Apple Chancery"/>
                <a:cs typeface="Apple Chancery"/>
              </a:rPr>
              <a:t>moros</a:t>
            </a:r>
            <a:r>
              <a:rPr lang="en-US" sz="4000" dirty="0" smtClean="0">
                <a:latin typeface="Apple Chancery"/>
                <a:cs typeface="Apple Chancery"/>
              </a:rPr>
              <a:t> los </a:t>
            </a:r>
            <a:r>
              <a:rPr lang="en-US" sz="4000" dirty="0" err="1" smtClean="0">
                <a:latin typeface="Apple Chancery"/>
                <a:cs typeface="Apple Chancery"/>
              </a:rPr>
              <a:t>siguen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47870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8219" y="-132622"/>
            <a:ext cx="81205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Qué</a:t>
            </a:r>
            <a:r>
              <a:rPr lang="en-US" sz="6000" dirty="0" smtClean="0"/>
              <a:t> </a:t>
            </a:r>
            <a:r>
              <a:rPr lang="en-US" sz="6000" dirty="0" err="1" smtClean="0"/>
              <a:t>pensaron</a:t>
            </a:r>
            <a:r>
              <a:rPr lang="en-US" sz="6000" dirty="0" smtClean="0"/>
              <a:t> DQ y Sancho </a:t>
            </a:r>
            <a:r>
              <a:rPr lang="en-US" sz="6000" dirty="0" err="1" smtClean="0"/>
              <a:t>cuando</a:t>
            </a:r>
            <a:r>
              <a:rPr lang="en-US" sz="6000" dirty="0" smtClean="0"/>
              <a:t> </a:t>
            </a:r>
            <a:r>
              <a:rPr lang="en-US" sz="6000" dirty="0" err="1" smtClean="0"/>
              <a:t>vieron</a:t>
            </a:r>
            <a:r>
              <a:rPr lang="en-US" sz="6000" dirty="0" smtClean="0"/>
              <a:t> el </a:t>
            </a:r>
            <a:r>
              <a:rPr lang="en-US" sz="6000" dirty="0" err="1" smtClean="0"/>
              <a:t>barco</a:t>
            </a:r>
            <a:r>
              <a:rPr lang="en-US" sz="6000" dirty="0" smtClean="0"/>
              <a:t> </a:t>
            </a:r>
            <a:r>
              <a:rPr lang="en-US" sz="6000" dirty="0" err="1" smtClean="0"/>
              <a:t>atado</a:t>
            </a:r>
            <a:r>
              <a:rPr lang="en-US" sz="6000" dirty="0" smtClean="0"/>
              <a:t> a un </a:t>
            </a:r>
            <a:r>
              <a:rPr lang="en-US" sz="6000" dirty="0" err="1" smtClean="0"/>
              <a:t>árbol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78774" y="2846944"/>
            <a:ext cx="74893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pple Chancery"/>
                <a:cs typeface="Apple Chancery"/>
              </a:rPr>
              <a:t>DQ </a:t>
            </a:r>
            <a:r>
              <a:rPr lang="en-US" sz="4000" dirty="0" err="1" smtClean="0">
                <a:latin typeface="Apple Chancery"/>
                <a:cs typeface="Apple Chancery"/>
              </a:rPr>
              <a:t>pensó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era </a:t>
            </a:r>
            <a:r>
              <a:rPr lang="en-US" sz="4000" dirty="0" err="1" smtClean="0">
                <a:latin typeface="Apple Chancery"/>
                <a:cs typeface="Apple Chancery"/>
              </a:rPr>
              <a:t>una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invitación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para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embarcar</a:t>
            </a:r>
            <a:r>
              <a:rPr lang="en-US" sz="4000" dirty="0" smtClean="0">
                <a:latin typeface="Apple Chancery"/>
                <a:cs typeface="Apple Chancery"/>
              </a:rPr>
              <a:t> y </a:t>
            </a:r>
            <a:r>
              <a:rPr lang="en-US" sz="4000" dirty="0" err="1" smtClean="0">
                <a:latin typeface="Apple Chancery"/>
                <a:cs typeface="Apple Chancery"/>
              </a:rPr>
              <a:t>ayudar</a:t>
            </a:r>
            <a:r>
              <a:rPr lang="en-US" sz="4000" dirty="0" smtClean="0">
                <a:latin typeface="Apple Chancery"/>
                <a:cs typeface="Apple Chancery"/>
              </a:rPr>
              <a:t> a un caballero </a:t>
            </a:r>
            <a:r>
              <a:rPr lang="en-US" sz="4000" dirty="0" err="1" smtClean="0">
                <a:latin typeface="Apple Chancery"/>
                <a:cs typeface="Apple Chancery"/>
              </a:rPr>
              <a:t>oprimido</a:t>
            </a:r>
            <a:r>
              <a:rPr lang="en-US" sz="4000" dirty="0" smtClean="0">
                <a:latin typeface="Apple Chancery"/>
                <a:cs typeface="Apple Chancery"/>
              </a:rPr>
              <a:t> o a </a:t>
            </a:r>
            <a:r>
              <a:rPr lang="en-US" sz="4000" dirty="0" err="1" smtClean="0">
                <a:latin typeface="Apple Chancery"/>
                <a:cs typeface="Apple Chancery"/>
              </a:rPr>
              <a:t>una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princesa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aprisionada</a:t>
            </a:r>
            <a:r>
              <a:rPr lang="en-US" sz="4000" dirty="0" smtClean="0">
                <a:latin typeface="Apple Chancery"/>
                <a:cs typeface="Apple Chancery"/>
              </a:rPr>
              <a:t>. Sancho </a:t>
            </a:r>
            <a:r>
              <a:rPr lang="en-US" sz="4000" dirty="0" err="1" smtClean="0">
                <a:latin typeface="Apple Chancery"/>
                <a:cs typeface="Apple Chancery"/>
              </a:rPr>
              <a:t>pensó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era un </a:t>
            </a:r>
            <a:r>
              <a:rPr lang="en-US" sz="4000" dirty="0" err="1" smtClean="0">
                <a:latin typeface="Apple Chancery"/>
                <a:cs typeface="Apple Chancery"/>
              </a:rPr>
              <a:t>barco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pescadores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878940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3799" y="886712"/>
            <a:ext cx="87931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Por</a:t>
            </a:r>
            <a:r>
              <a:rPr lang="en-US" sz="6000" dirty="0" smtClean="0"/>
              <a:t> </a:t>
            </a:r>
            <a:r>
              <a:rPr lang="en-US" sz="6000" dirty="0" err="1" smtClean="0"/>
              <a:t>qué</a:t>
            </a:r>
            <a:r>
              <a:rPr lang="en-US" sz="6000" dirty="0" smtClean="0"/>
              <a:t> no </a:t>
            </a:r>
            <a:r>
              <a:rPr lang="en-US" sz="6000" dirty="0" err="1" smtClean="0"/>
              <a:t>podía</a:t>
            </a:r>
            <a:r>
              <a:rPr lang="en-US" sz="6000" dirty="0" smtClean="0"/>
              <a:t> </a:t>
            </a:r>
            <a:r>
              <a:rPr lang="en-US" sz="6000" dirty="0" err="1" smtClean="0"/>
              <a:t>nadar</a:t>
            </a:r>
            <a:r>
              <a:rPr lang="en-US" sz="6000" dirty="0" smtClean="0"/>
              <a:t> DQ? 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1654616" y="3318375"/>
            <a:ext cx="678803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Apple Chancery"/>
                <a:cs typeface="Apple Chancery"/>
              </a:rPr>
              <a:t>No </a:t>
            </a:r>
            <a:r>
              <a:rPr lang="en-US" sz="5400" dirty="0" err="1" smtClean="0">
                <a:latin typeface="Apple Chancery"/>
                <a:cs typeface="Apple Chancery"/>
              </a:rPr>
              <a:t>podía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nadar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por</a:t>
            </a:r>
            <a:r>
              <a:rPr lang="en-US" sz="5400" dirty="0" smtClean="0">
                <a:latin typeface="Apple Chancery"/>
                <a:cs typeface="Apple Chancery"/>
              </a:rPr>
              <a:t> el peso de </a:t>
            </a:r>
            <a:r>
              <a:rPr lang="en-US" sz="5400" dirty="0" err="1" smtClean="0">
                <a:latin typeface="Apple Chancery"/>
                <a:cs typeface="Apple Chancery"/>
              </a:rPr>
              <a:t>las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armas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59803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866</Words>
  <Application>Microsoft Macintosh PowerPoint</Application>
  <PresentationFormat>On-screen Show (4:3)</PresentationFormat>
  <Paragraphs>110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Apple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LCMR SD</dc:creator>
  <cp:lastModifiedBy>LCMR SD</cp:lastModifiedBy>
  <cp:revision>22</cp:revision>
  <dcterms:created xsi:type="dcterms:W3CDTF">2016-06-06T17:26:36Z</dcterms:created>
  <dcterms:modified xsi:type="dcterms:W3CDTF">2016-06-07T15:48:10Z</dcterms:modified>
</cp:coreProperties>
</file>